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0" r:id="rId3"/>
    <p:sldId id="262" r:id="rId4"/>
    <p:sldId id="268" r:id="rId5"/>
    <p:sldId id="278" r:id="rId6"/>
    <p:sldId id="270" r:id="rId7"/>
    <p:sldId id="271" r:id="rId8"/>
    <p:sldId id="272" r:id="rId9"/>
    <p:sldId id="273" r:id="rId10"/>
    <p:sldId id="274" r:id="rId11"/>
    <p:sldId id="275" r:id="rId12"/>
    <p:sldId id="281" r:id="rId13"/>
    <p:sldId id="276" r:id="rId14"/>
    <p:sldId id="269" r:id="rId15"/>
    <p:sldId id="282" r:id="rId16"/>
    <p:sldId id="277" r:id="rId17"/>
    <p:sldId id="279" r:id="rId18"/>
    <p:sldId id="260" r:id="rId19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E6D7"/>
    <a:srgbClr val="1CC2D4"/>
    <a:srgbClr val="66FFFF"/>
    <a:srgbClr val="0B768B"/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>
        <p:scale>
          <a:sx n="103" d="100"/>
          <a:sy n="103" d="100"/>
        </p:scale>
        <p:origin x="-1842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03.08.2021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03.08.2021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846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811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419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420888"/>
            <a:ext cx="6480720" cy="1080120"/>
          </a:xfrm>
        </p:spPr>
        <p:txBody>
          <a:bodyPr/>
          <a:lstStyle>
            <a:lvl1pPr>
              <a:defRPr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691680" y="191549"/>
            <a:ext cx="734481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683568" y="1556792"/>
            <a:ext cx="7128792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91549"/>
            <a:ext cx="734481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556792"/>
            <a:ext cx="7128792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&#1093;&#1086;&#1084;&#1091;&#1090;&#1086;&#1074;&#1089;&#1082;&#1080;&#1081;-&#1088;&#1072;&#1081;&#1086;&#1085;.&#1088;&#1092;/articles/imuschestvennaja-podderzhka-subektov-malogo-i-srednego-predprinimatelstva" TargetMode="External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6552728" cy="3456384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Льготное имущество для субъектов МСП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самозанятых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граждан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279232"/>
            <a:ext cx="6624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B768B"/>
                </a:solidFill>
                <a:latin typeface="Times New Roman" pitchFamily="18" charset="0"/>
                <a:cs typeface="Times New Roman" pitchFamily="18" charset="0"/>
              </a:rPr>
              <a:t>Администрация  Хомутовского района Курской области</a:t>
            </a:r>
            <a:endParaRPr lang="ru-RU" sz="2400" b="1" dirty="0">
              <a:solidFill>
                <a:srgbClr val="0B768B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5DCEAF">
                    <a:lumMod val="50000"/>
                  </a:srgbClr>
                </a:solidFill>
                <a:effectLst/>
                <a:latin typeface="Times New Roman"/>
                <a:ea typeface="Times New Roman"/>
              </a:rPr>
              <a:t>Земельный участок</a:t>
            </a:r>
            <a:endParaRPr lang="ru-RU" dirty="0"/>
          </a:p>
        </p:txBody>
      </p:sp>
      <p:pic>
        <p:nvPicPr>
          <p:cNvPr id="7" name="Рисунок 6"/>
          <p:cNvPicPr/>
          <p:nvPr/>
        </p:nvPicPr>
        <p:blipFill rotWithShape="1">
          <a:blip r:embed="rId2"/>
          <a:srcRect t="10168" r="1923" b="32853"/>
          <a:stretch/>
        </p:blipFill>
        <p:spPr bwMode="auto">
          <a:xfrm>
            <a:off x="1475656" y="1283855"/>
            <a:ext cx="6404694" cy="2844000"/>
          </a:xfrm>
          <a:prstGeom prst="rect">
            <a:avLst/>
          </a:prstGeom>
          <a:ln>
            <a:solidFill>
              <a:srgbClr val="1CC2D4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15616" y="4725144"/>
            <a:ext cx="5742384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b="1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Кадастровый номер:</a:t>
            </a:r>
            <a:r>
              <a:rPr lang="ru-RU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46:26:210401:32</a:t>
            </a:r>
            <a:endParaRPr lang="ru-RU" sz="1600" dirty="0">
              <a:solidFill>
                <a:srgbClr val="5DCEAF">
                  <a:lumMod val="50000"/>
                </a:srgbClr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b="1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Площадь </a:t>
            </a:r>
            <a:r>
              <a:rPr lang="ru-RU" b="1" dirty="0" smtClean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dirty="0" smtClean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 80000 </a:t>
            </a:r>
            <a:r>
              <a:rPr lang="ru-RU" dirty="0" err="1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кв.м</a:t>
            </a:r>
            <a:endParaRPr lang="ru-RU" sz="1600" dirty="0">
              <a:solidFill>
                <a:srgbClr val="5DCEAF">
                  <a:lumMod val="50000"/>
                </a:srgbClr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b="1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Адрес </a:t>
            </a:r>
            <a:r>
              <a:rPr lang="ru-RU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(местоположение</a:t>
            </a:r>
            <a:r>
              <a:rPr lang="ru-RU" dirty="0" smtClean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):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Курская область, Хомутовский район, </a:t>
            </a:r>
            <a:r>
              <a:rPr lang="ru-RU" sz="1600" dirty="0" err="1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Гламаздинский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 сельсовет, СПК "Красный Металлист</a:t>
            </a:r>
            <a:endParaRPr lang="ru-RU" sz="1600" dirty="0">
              <a:solidFill>
                <a:schemeClr val="accent4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4330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ln>
            <a:solidFill>
              <a:srgbClr val="1CC2D4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Земельный  участок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46:26:070602:34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0" lvl="0" indent="0" algn="ctr">
              <a:buNone/>
            </a:pPr>
            <a:r>
              <a:rPr lang="ru-RU" sz="1800" b="1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</a:rPr>
              <a:t>Площадь </a:t>
            </a:r>
            <a:r>
              <a:rPr lang="ru-RU" sz="1800" b="1" dirty="0" smtClean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</a:rPr>
              <a:t>14892</a:t>
            </a:r>
            <a:r>
              <a:rPr lang="ru-RU" sz="1800" dirty="0" smtClean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</a:rPr>
              <a:t>  </a:t>
            </a:r>
            <a:r>
              <a:rPr lang="ru-RU" sz="1800" b="1" dirty="0" err="1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</a:rPr>
              <a:t>кв.м</a:t>
            </a:r>
            <a:endParaRPr lang="ru-RU" sz="1800" b="1" dirty="0">
              <a:solidFill>
                <a:srgbClr val="5DCEAF">
                  <a:lumMod val="50000"/>
                </a:srgbClr>
              </a:solidFill>
              <a:latin typeface="Times New Roman"/>
              <a:ea typeface="Times New Roman"/>
            </a:endParaRPr>
          </a:p>
          <a:p>
            <a:pPr marL="0" indent="0" algn="ctr">
              <a:buNone/>
            </a:pP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0" indent="0" algn="ctr">
              <a:buNone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Курская обл., р-н Хомутовский, Калиновский сельсовет, д. </a:t>
            </a:r>
            <a:r>
              <a:rPr lang="ru-RU" sz="1600" b="1" dirty="0" err="1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Приходьково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4008" y="332657"/>
            <a:ext cx="4320480" cy="3456383"/>
          </a:xfrm>
          <a:ln>
            <a:solidFill>
              <a:srgbClr val="1CC2D4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lvl="0" indent="0" algn="ctr">
              <a:buNone/>
            </a:pPr>
            <a:r>
              <a:rPr lang="ru-RU" b="1" dirty="0">
                <a:solidFill>
                  <a:srgbClr val="5DCEAF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Земельный  </a:t>
            </a:r>
            <a:r>
              <a:rPr lang="ru-RU" b="1" dirty="0" smtClean="0">
                <a:solidFill>
                  <a:srgbClr val="5DCEAF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участок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46:26:210301:2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Площадь </a:t>
            </a:r>
            <a:r>
              <a:rPr lang="ru-RU" sz="1800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17531,13</a:t>
            </a:r>
            <a:r>
              <a:rPr lang="ru-RU" sz="1800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1800" b="1" dirty="0" err="1" smtClean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кв.м</a:t>
            </a:r>
            <a:endParaRPr lang="ru-RU" sz="1800" b="1" dirty="0" smtClean="0">
              <a:solidFill>
                <a:schemeClr val="accent4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0" indent="0" algn="ctr">
              <a:buNone/>
            </a:pPr>
            <a:endParaRPr lang="ru-RU" b="1" dirty="0" smtClean="0">
              <a:solidFill>
                <a:schemeClr val="accent4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0" indent="0" algn="ctr">
              <a:buNone/>
            </a:pP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Курская обл., р-н Хомутовский, </a:t>
            </a:r>
            <a:r>
              <a:rPr lang="ru-RU" sz="1600" b="1" dirty="0" err="1" smtClean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Гламаздинский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сельсовет, д. </a:t>
            </a:r>
            <a:r>
              <a:rPr lang="ru-RU" sz="1600" b="1" dirty="0" err="1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Стрекалово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endParaRPr lang="ru-RU" sz="1600" b="1" dirty="0" smtClean="0">
              <a:solidFill>
                <a:schemeClr val="accent4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0" indent="0" algn="ctr">
              <a:buNone/>
            </a:pPr>
            <a:endParaRPr lang="ru-RU" sz="16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08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G:\гтс\IMG-20200526-WA002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166" y="1052736"/>
            <a:ext cx="3600000" cy="2088000"/>
          </a:xfrm>
          <a:prstGeom prst="rect">
            <a:avLst/>
          </a:prstGeom>
          <a:noFill/>
          <a:ln>
            <a:solidFill>
              <a:srgbClr val="1CC2D4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G:\гтс\IMG-20200526-WA001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13208"/>
            <a:ext cx="3600000" cy="2088000"/>
          </a:xfrm>
          <a:prstGeom prst="rect">
            <a:avLst/>
          </a:prstGeom>
          <a:noFill/>
          <a:ln>
            <a:solidFill>
              <a:srgbClr val="1CC2D4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411761" y="44624"/>
            <a:ext cx="5696042" cy="93610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Гидротехническое сооружение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92651" y="5301208"/>
            <a:ext cx="518457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b="1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Кадастровый номер:</a:t>
            </a:r>
            <a:r>
              <a:rPr lang="ru-RU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46:26:170201:193</a:t>
            </a:r>
            <a:endParaRPr lang="ru-RU" sz="1600" dirty="0">
              <a:solidFill>
                <a:srgbClr val="5DCEAF">
                  <a:lumMod val="50000"/>
                </a:srgbClr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b="1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Площадь </a:t>
            </a:r>
            <a:r>
              <a:rPr lang="ru-RU" b="1" dirty="0" err="1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ОКС'a</a:t>
            </a:r>
            <a:r>
              <a:rPr lang="ru-RU" b="1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4357,5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</a:rPr>
              <a:t> </a:t>
            </a:r>
            <a:r>
              <a:rPr lang="ru-RU" dirty="0" smtClean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кв.м</a:t>
            </a:r>
            <a:endParaRPr lang="ru-RU" sz="1600" dirty="0">
              <a:solidFill>
                <a:srgbClr val="5DCEAF">
                  <a:lumMod val="50000"/>
                </a:srgbClr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b="1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Адрес (местоположение): </a:t>
            </a:r>
            <a:r>
              <a:rPr lang="ru-RU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Курская область, Хомутовский район, </a:t>
            </a:r>
            <a:r>
              <a:rPr lang="ru-RU" dirty="0" err="1" smtClean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с.Романово</a:t>
            </a:r>
            <a:endParaRPr lang="ru-RU" sz="1600" dirty="0">
              <a:solidFill>
                <a:srgbClr val="5DCEAF">
                  <a:lumMod val="50000"/>
                </a:srgb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842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Documents and Settings\Татьяна\Рабочий стол\riso-ez200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782" r="11873"/>
          <a:stretch/>
        </p:blipFill>
        <p:spPr bwMode="auto">
          <a:xfrm>
            <a:off x="4898191" y="1268760"/>
            <a:ext cx="3600000" cy="3240000"/>
          </a:xfrm>
          <a:prstGeom prst="rect">
            <a:avLst/>
          </a:prstGeom>
          <a:noFill/>
          <a:ln>
            <a:solidFill>
              <a:srgbClr val="1CC2D4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44624"/>
            <a:ext cx="64087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Типография «</a:t>
            </a:r>
            <a:r>
              <a:rPr lang="ru-RU" sz="3200" b="1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Riso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EZ 200» А4 </a:t>
            </a:r>
          </a:p>
        </p:txBody>
      </p:sp>
      <p:pic>
        <p:nvPicPr>
          <p:cNvPr id="1033" name="Picture 9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98" y="1124744"/>
            <a:ext cx="3558865" cy="5120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837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-171399"/>
            <a:ext cx="7056784" cy="136815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Порядок оказания имущественной поддержки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747064" y="1124744"/>
            <a:ext cx="2530574" cy="1152128"/>
          </a:xfrm>
          <a:prstGeom prst="wedgeRoundRectCallout">
            <a:avLst>
              <a:gd name="adj1" fmla="val 75368"/>
              <a:gd name="adj2" fmla="val 35243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Требования к предпринимателям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747064" y="2504327"/>
            <a:ext cx="2448272" cy="1152000"/>
          </a:xfrm>
          <a:prstGeom prst="wedgeRoundRectCallout">
            <a:avLst>
              <a:gd name="adj1" fmla="val 77633"/>
              <a:gd name="adj2" fmla="val 29175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Сроки предоставления имущества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833488" y="3938037"/>
            <a:ext cx="2444150" cy="1152000"/>
          </a:xfrm>
          <a:prstGeom prst="wedgeRoundRectCallout">
            <a:avLst>
              <a:gd name="adj1" fmla="val 82971"/>
              <a:gd name="adj2" fmla="val 31580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Дополнительные возможности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91422" y="1163719"/>
            <a:ext cx="4464496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Отнесение к субъектам МСП(Единый реестр субъектов МСП) или регистрация в качестве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самозанятого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гражданина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11599" y="2504327"/>
            <a:ext cx="4464496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1 до 6 месяцев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15622" y="3974422"/>
            <a:ext cx="4464496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Информационная поддержка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Консультационная поддержка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http://www.lenagold.ru/fon/clipart/l/lud/ludy153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4" r="7021" b="13798"/>
          <a:stretch/>
        </p:blipFill>
        <p:spPr bwMode="auto">
          <a:xfrm>
            <a:off x="3325203" y="4957282"/>
            <a:ext cx="1908000" cy="1764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507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7744" y="404664"/>
            <a:ext cx="6552728" cy="5832648"/>
          </a:xfrm>
          <a:prstGeom prst="rect">
            <a:avLst/>
          </a:prstGeom>
          <a:solidFill>
            <a:srgbClr val="46E6D7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Муниципальное имущество предоставляется только по результатам проведения торгов, за исключением случаев, предусмотренных Федеральным законом от 26.07.2006 №135-ФЗ «О защите конкуренции».</a:t>
            </a:r>
            <a:endParaRPr lang="ru-RU" sz="1600" b="1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    Предоставление имущества на торгах осуществляется в порядке, установленном Приказом Федеральной антимонопольной службы России от 10.02.2010№ 67«О порядке проведения конкурсов  или аукционов на право заключения договоров аренды, договоров безвозмездного пользования, договоров доверительного управления имуществом, иных договоров, предусматривающих переход прав в отношении государственного или муниципального</a:t>
            </a:r>
            <a:endParaRPr lang="ru-RU" sz="1600" b="1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имущества, и перечне видов имущества, в отношении которого заключение указанных договоров может осуществляться путем проведения торгов в форме конкурса».</a:t>
            </a:r>
            <a:endParaRPr lang="ru-RU" sz="1600" b="1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   Торги на право заключения договоров аренды, договоров безвозмездного пользования, договоров доверительного управления, иных договоров, предусматривающих переход прав в отношении </a:t>
            </a:r>
            <a:r>
              <a:rPr lang="ru-RU" sz="16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муниципального </a:t>
            </a:r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имущества, проводятся в форме конкурсов или </a:t>
            </a:r>
            <a:r>
              <a:rPr lang="ru-RU" sz="16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аукционов.</a:t>
            </a:r>
            <a:endParaRPr lang="ru-RU" sz="1600" b="1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latin typeface="Times New Roman"/>
                <a:ea typeface="Calibri"/>
                <a:cs typeface="Times New Roman"/>
              </a:rPr>
              <a:t> </a:t>
            </a:r>
            <a:endParaRPr lang="ru-RU" sz="1600" b="1" dirty="0"/>
          </a:p>
        </p:txBody>
      </p:sp>
      <p:pic>
        <p:nvPicPr>
          <p:cNvPr id="5" name="Рисунок 4" descr="C:\Documents and Settings\Татьяна\Рабочий стол\i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9" t="2702" r="5405" b="10270"/>
          <a:stretch/>
        </p:blipFill>
        <p:spPr bwMode="auto">
          <a:xfrm>
            <a:off x="107504" y="2492896"/>
            <a:ext cx="2160240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5628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Информационные ресурсы по имущественной поддержке субъектов МСП, </a:t>
            </a:r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самозанятых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граждан</a:t>
            </a:r>
            <a:b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988840"/>
            <a:ext cx="2376264" cy="280831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Информация  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имущественной поддержке содержится на официальном сайте Администрации Хомутовского района                                   Курской области 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628800"/>
            <a:ext cx="4104456" cy="3426029"/>
          </a:xfrm>
          <a:ln>
            <a:solidFill>
              <a:srgbClr val="1CC2D4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000" b="1" u="sng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ru-RU" sz="2000" b="1" u="sng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хомутовский-район.рф</a:t>
            </a:r>
            <a:r>
              <a:rPr lang="ru-RU" sz="2000" b="1" u="sng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2000" b="1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articles/imuschestvennaja-podderzhka-subektov-malogo-i-srednego-predprinimatelstva</a:t>
            </a:r>
            <a:endParaRPr lang="ru-RU" sz="2000" b="1" u="sng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img.lenagold.ru/l/lud/ludy157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85352"/>
            <a:ext cx="3060000" cy="16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 rotWithShape="1">
          <a:blip r:embed="rId5"/>
          <a:srcRect l="4638" t="19365" r="76479" b="76928"/>
          <a:stretch/>
        </p:blipFill>
        <p:spPr bwMode="auto">
          <a:xfrm>
            <a:off x="5292080" y="2985352"/>
            <a:ext cx="2664296" cy="533400"/>
          </a:xfrm>
          <a:prstGeom prst="rect">
            <a:avLst/>
          </a:prstGeom>
          <a:ln>
            <a:solidFill>
              <a:srgbClr val="1CC2D4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31891" t="41718" r="24686" b="42329"/>
          <a:stretch/>
        </p:blipFill>
        <p:spPr bwMode="auto">
          <a:xfrm>
            <a:off x="5292080" y="3691309"/>
            <a:ext cx="2664296" cy="771525"/>
          </a:xfrm>
          <a:prstGeom prst="rect">
            <a:avLst/>
          </a:prstGeom>
          <a:ln>
            <a:solidFill>
              <a:srgbClr val="1CC2D4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9888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403648" y="548680"/>
            <a:ext cx="6912768" cy="12961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Контактные данные ответственных лиц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www.lenagold.ru/fon/clipart/l/lud/ludy17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80" r="31523" b="6428"/>
          <a:stretch/>
        </p:blipFill>
        <p:spPr bwMode="auto">
          <a:xfrm>
            <a:off x="1800013" y="1854198"/>
            <a:ext cx="54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www.lenagold.ru/fon/clipart/l/lud/ludy147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6" r="16658"/>
          <a:stretch/>
        </p:blipFill>
        <p:spPr bwMode="auto">
          <a:xfrm>
            <a:off x="1800013" y="2934198"/>
            <a:ext cx="63982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www.lenagold.ru/fon/clipart/l/lud/ludy173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61" r="24724"/>
          <a:stretch/>
        </p:blipFill>
        <p:spPr bwMode="auto">
          <a:xfrm>
            <a:off x="1887830" y="4077192"/>
            <a:ext cx="540000" cy="10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www.lenagold.ru/fon/clipart/l/lud/ludy199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012" y="5157192"/>
            <a:ext cx="827771" cy="93610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784030"/>
              </p:ext>
            </p:extLst>
          </p:nvPr>
        </p:nvGraphicFramePr>
        <p:xfrm>
          <a:off x="2452399" y="1822075"/>
          <a:ext cx="4968552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8552"/>
              </a:tblGrid>
              <a:tr h="46608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Подлатова Татьяна Алексеевна, главный</a:t>
                      </a:r>
                      <a:r>
                        <a:rPr lang="ru-RU" sz="1400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специалист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отдела земельно-имущественных </a:t>
                      </a:r>
                      <a:r>
                        <a:rPr lang="ru-RU" sz="140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отношений</a:t>
                      </a:r>
                      <a:r>
                        <a:rPr lang="ru-RU" sz="1400" baseline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МКУ </a:t>
                      </a:r>
                      <a:r>
                        <a:rPr lang="ru-RU" sz="1400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«Управление по вопросам ЖКХ, земельно-имущественных </a:t>
                      </a:r>
                    </a:p>
                    <a:p>
                      <a:r>
                        <a:rPr lang="ru-RU" sz="1400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отношений и строительства Хомутовского района Курской области» </a:t>
                      </a:r>
                      <a:endParaRPr lang="ru-RU" sz="14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583715"/>
              </p:ext>
            </p:extLst>
          </p:nvPr>
        </p:nvGraphicFramePr>
        <p:xfrm>
          <a:off x="2627782" y="3284984"/>
          <a:ext cx="4824539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4539"/>
              </a:tblGrid>
              <a:tr h="504056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(471 37) 2 31 90</a:t>
                      </a:r>
                      <a:endParaRPr lang="ru-RU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519865"/>
              </p:ext>
            </p:extLst>
          </p:nvPr>
        </p:nvGraphicFramePr>
        <p:xfrm>
          <a:off x="2530142" y="4434312"/>
          <a:ext cx="4922178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22178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adm.hom37@mail.ru</a:t>
                      </a:r>
                      <a:endParaRPr lang="ru-RU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127793"/>
              </p:ext>
            </p:extLst>
          </p:nvPr>
        </p:nvGraphicFramePr>
        <p:xfrm>
          <a:off x="2699792" y="5625244"/>
          <a:ext cx="47525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252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http://</a:t>
                      </a:r>
                      <a:r>
                        <a:rPr lang="ru-RU" dirty="0" err="1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хомутовский-район.рф</a:t>
                      </a:r>
                      <a:r>
                        <a:rPr lang="ru-RU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endParaRPr lang="ru-RU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013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420888"/>
            <a:ext cx="8892480" cy="10801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www.lenagold.ru/fon/clipart/l/lud/ludy17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0" r="26000"/>
          <a:stretch/>
        </p:blipFill>
        <p:spPr bwMode="auto">
          <a:xfrm>
            <a:off x="3995936" y="4581128"/>
            <a:ext cx="866775" cy="1714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75656" y="193499"/>
            <a:ext cx="7488832" cy="2109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ПОНЯТИЕ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ИМУЩЕСТВЕННОЙ 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ПОДДЕРЖКИ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1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Имущественная поддержка оказывается органами местного самоуправления в виде передачи во владение и (или) в пользование муниципального имущества, на возмездной основе, безвозмездной основе или на льготных условиях, в том числе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1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325550"/>
              </p:ext>
            </p:extLst>
          </p:nvPr>
        </p:nvGraphicFramePr>
        <p:xfrm>
          <a:off x="1331640" y="2204864"/>
          <a:ext cx="6984776" cy="2523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4216"/>
                <a:gridCol w="2520280"/>
                <a:gridCol w="2520280"/>
              </a:tblGrid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земельных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участков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нежилых помещений</a:t>
                      </a:r>
                      <a:endParaRPr lang="ru-RU" sz="18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установок</a:t>
                      </a:r>
                      <a:endParaRPr lang="ru-RU" sz="18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зданий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оборудования</a:t>
                      </a:r>
                      <a:endParaRPr lang="ru-RU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транспортных средств</a:t>
                      </a:r>
                      <a:endParaRPr lang="ru-RU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сооружений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машин</a:t>
                      </a:r>
                      <a:endParaRPr lang="ru-RU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инвентаря</a:t>
                      </a:r>
                      <a:endParaRPr lang="ru-RU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строений</a:t>
                      </a:r>
                      <a:endParaRPr lang="ru-RU" sz="180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механизмов</a:t>
                      </a:r>
                      <a:endParaRPr lang="ru-RU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инструментов</a:t>
                      </a:r>
                      <a:endParaRPr lang="ru-RU" sz="1800" b="1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 rot="10800000" flipV="1">
            <a:off x="1187623" y="4984801"/>
            <a:ext cx="6840761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Объекты, предназначенные для субъектов МСП, включаются в формируемые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органами местного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самоуправления и ежегодно дополняемые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перечни муниципального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имущества</a:t>
            </a:r>
            <a:endParaRPr lang="ru-RU" sz="11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5" name="Рисунок 4" descr="https://www.aphorism.ru/picture/20161218081308-49274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1" r="11759"/>
          <a:stretch/>
        </p:blipFill>
        <p:spPr bwMode="auto">
          <a:xfrm>
            <a:off x="52086" y="2329738"/>
            <a:ext cx="1256146" cy="1799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977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956376" cy="43204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Преимущества работы с органами местного самоуправления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矩形 29"/>
          <p:cNvSpPr>
            <a:spLocks noGrp="1"/>
          </p:cNvSpPr>
          <p:nvPr>
            <p:ph idx="1"/>
          </p:nvPr>
        </p:nvSpPr>
        <p:spPr>
          <a:xfrm>
            <a:off x="2363604" y="1268760"/>
            <a:ext cx="4896544" cy="9360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1CC2D4">
                <a:alpha val="50980"/>
              </a:srgbClr>
            </a:solidFill>
            <a:prstDash val="solid"/>
          </a:ln>
          <a:effectLst>
            <a:glow rad="228600">
              <a:srgbClr val="4BACC6">
                <a:satMod val="175000"/>
                <a:alpha val="40000"/>
              </a:srgbClr>
            </a:glow>
            <a:outerShdw blurRad="215900" sx="104000" sy="104000" algn="ctr" rotWithShape="0">
              <a:srgbClr val="F79646">
                <a:lumMod val="50000"/>
                <a:alpha val="39000"/>
              </a:srgbClr>
            </a:outerShdw>
          </a:effectLst>
        </p:spPr>
        <p:txBody>
          <a:bodyPr rtlCol="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Аренда на длительный период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(от 5 лет)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矩形 29"/>
          <p:cNvSpPr/>
          <p:nvPr/>
        </p:nvSpPr>
        <p:spPr>
          <a:xfrm>
            <a:off x="5796136" y="2420888"/>
            <a:ext cx="2628800" cy="9360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1CC2D4">
                <a:alpha val="50980"/>
              </a:srgbClr>
            </a:solidFill>
            <a:prstDash val="solid"/>
          </a:ln>
          <a:effectLst>
            <a:glow rad="139700">
              <a:srgbClr val="4BACC6">
                <a:satMod val="175000"/>
                <a:alpha val="40000"/>
              </a:srgbClr>
            </a:glow>
            <a:outerShdw blurRad="215900" sx="104000" sy="104000" algn="ctr" rotWithShape="0">
              <a:srgbClr val="F79646">
                <a:lumMod val="50000"/>
                <a:alpha val="39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Фиксированная цена договора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矩形 29"/>
          <p:cNvSpPr/>
          <p:nvPr/>
        </p:nvSpPr>
        <p:spPr>
          <a:xfrm>
            <a:off x="683568" y="2440143"/>
            <a:ext cx="2592288" cy="9360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1CC2D4">
                <a:alpha val="50980"/>
              </a:srgbClr>
            </a:solidFill>
            <a:prstDash val="solid"/>
          </a:ln>
          <a:effectLst>
            <a:glow rad="139700">
              <a:srgbClr val="4BACC6">
                <a:satMod val="175000"/>
                <a:alpha val="40000"/>
              </a:srgbClr>
            </a:glow>
            <a:outerShdw blurRad="215900" sx="104000" sy="104000" algn="ctr" rotWithShape="0">
              <a:srgbClr val="F79646">
                <a:lumMod val="50000"/>
                <a:alpha val="39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Льготная ставка арендной платы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矩形 29"/>
          <p:cNvSpPr/>
          <p:nvPr/>
        </p:nvSpPr>
        <p:spPr>
          <a:xfrm>
            <a:off x="683568" y="3861048"/>
            <a:ext cx="2952328" cy="9360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1CC2D4">
                <a:alpha val="50980"/>
              </a:srgbClr>
            </a:solidFill>
            <a:prstDash val="solid"/>
          </a:ln>
          <a:effectLst>
            <a:glow rad="139700">
              <a:srgbClr val="4BACC6">
                <a:satMod val="175000"/>
                <a:alpha val="40000"/>
              </a:srgbClr>
            </a:glow>
            <a:outerShdw blurRad="215900" sx="104000" sy="104000" algn="ctr" rotWithShape="0">
              <a:srgbClr val="F79646">
                <a:lumMod val="50000"/>
                <a:alpha val="39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Без посредников напрямую у собственника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矩形 29"/>
          <p:cNvSpPr/>
          <p:nvPr/>
        </p:nvSpPr>
        <p:spPr>
          <a:xfrm>
            <a:off x="5364088" y="3861048"/>
            <a:ext cx="3092068" cy="93610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1CC2D4">
                <a:alpha val="50980"/>
              </a:srgbClr>
            </a:solidFill>
            <a:prstDash val="solid"/>
          </a:ln>
          <a:effectLst>
            <a:glow rad="139700">
              <a:srgbClr val="4BACC6">
                <a:satMod val="175000"/>
                <a:alpha val="40000"/>
              </a:srgbClr>
            </a:glow>
            <a:outerShdw blurRad="215900" sx="104000" sy="104000" algn="ctr" rotWithShape="0">
              <a:srgbClr val="F79646">
                <a:lumMod val="50000"/>
                <a:alpha val="39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Торги только среди субъектов МСП и </a:t>
            </a:r>
            <a:r>
              <a:rPr kumimoji="0" lang="ru-RU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самозанятых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矩形 29"/>
          <p:cNvSpPr/>
          <p:nvPr/>
        </p:nvSpPr>
        <p:spPr>
          <a:xfrm>
            <a:off x="2596716" y="5229200"/>
            <a:ext cx="4320480" cy="9360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1CC2D4">
                <a:alpha val="50980"/>
              </a:srgbClr>
            </a:solidFill>
            <a:prstDash val="solid"/>
          </a:ln>
          <a:effectLst>
            <a:glow rad="139700">
              <a:srgbClr val="4BACC6">
                <a:satMod val="175000"/>
                <a:alpha val="40000"/>
              </a:srgbClr>
            </a:glow>
            <a:outerShdw blurRad="215900" sx="104000" sy="104000" algn="ctr" rotWithShape="0">
              <a:srgbClr val="F79646">
                <a:lumMod val="50000"/>
                <a:alpha val="39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Возможность выкупа имущества в случаях, установленных  законом 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http://www.lenagold.ru/fon/clipart/l/lud/ludy18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7" r="11345"/>
          <a:stretch/>
        </p:blipFill>
        <p:spPr bwMode="auto">
          <a:xfrm>
            <a:off x="3824195" y="2420888"/>
            <a:ext cx="1421656" cy="1714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1549"/>
            <a:ext cx="8496944" cy="645163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dirty="0">
                <a:solidFill>
                  <a:srgbClr val="5DCEAF">
                    <a:lumMod val="50000"/>
                  </a:srgbClr>
                </a:solidFill>
                <a:effectLst/>
                <a:ea typeface="+mn-ea"/>
                <a:cs typeface="+mn-cs"/>
              </a:rPr>
              <a:t/>
            </a:r>
            <a:br>
              <a:rPr lang="ru-RU" sz="3200" dirty="0">
                <a:solidFill>
                  <a:srgbClr val="5DCEAF">
                    <a:lumMod val="50000"/>
                  </a:srgbClr>
                </a:solidFill>
                <a:effectLst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496" y="44624"/>
            <a:ext cx="9001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9 свободных объектов  для МСП и </a:t>
            </a:r>
            <a:r>
              <a:rPr lang="ru-RU" sz="3200" b="1" dirty="0" err="1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самозанятых</a:t>
            </a:r>
            <a:endParaRPr lang="ru-RU" sz="3200" b="1" dirty="0" smtClean="0">
              <a:ln>
                <a:solidFill>
                  <a:schemeClr val="tx1"/>
                </a:solidFill>
              </a:ln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矩形 29"/>
          <p:cNvSpPr/>
          <p:nvPr/>
        </p:nvSpPr>
        <p:spPr>
          <a:xfrm>
            <a:off x="1842171" y="672644"/>
            <a:ext cx="4320480" cy="1615332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1CC2D4">
                <a:alpha val="50980"/>
              </a:srgbClr>
            </a:solidFill>
            <a:prstDash val="solid"/>
          </a:ln>
          <a:effectLst>
            <a:outerShdw blurRad="215900" sx="104000" sy="104000" algn="ctr" rotWithShape="0">
              <a:srgbClr val="F79646">
                <a:lumMod val="50000"/>
                <a:alpha val="39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9" name="矩形 33"/>
          <p:cNvSpPr/>
          <p:nvPr/>
        </p:nvSpPr>
        <p:spPr>
          <a:xfrm>
            <a:off x="2691387" y="1988840"/>
            <a:ext cx="4320480" cy="1615332"/>
          </a:xfrm>
          <a:prstGeom prst="rect">
            <a:avLst/>
          </a:prstGeom>
          <a:solidFill>
            <a:srgbClr val="66FFFF"/>
          </a:solidFill>
          <a:ln w="25400" cap="flat" cmpd="sng" algn="ctr">
            <a:solidFill>
              <a:schemeClr val="bg1">
                <a:alpha val="50980"/>
              </a:schemeClr>
            </a:solidFill>
            <a:prstDash val="solid"/>
          </a:ln>
          <a:effectLst>
            <a:outerShdw blurRad="215900" sx="104000" sy="104000" algn="ctr" rotWithShape="0">
              <a:srgbClr val="F79646">
                <a:lumMod val="50000"/>
                <a:alpha val="39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0" name="直角三角形 35"/>
          <p:cNvSpPr/>
          <p:nvPr/>
        </p:nvSpPr>
        <p:spPr>
          <a:xfrm rot="2519004" flipH="1" flipV="1">
            <a:off x="7194906" y="4300381"/>
            <a:ext cx="394388" cy="357805"/>
          </a:xfrm>
          <a:prstGeom prst="rtTriangle">
            <a:avLst/>
          </a:prstGeom>
          <a:gradFill flip="none" rotWithShape="1">
            <a:gsLst>
              <a:gs pos="0">
                <a:srgbClr val="984807">
                  <a:shade val="30000"/>
                  <a:satMod val="115000"/>
                </a:srgbClr>
              </a:gs>
              <a:gs pos="50000">
                <a:srgbClr val="984807">
                  <a:shade val="67500"/>
                  <a:satMod val="115000"/>
                </a:srgbClr>
              </a:gs>
              <a:gs pos="100000">
                <a:srgbClr val="984807">
                  <a:shade val="100000"/>
                  <a:satMod val="115000"/>
                </a:srgbClr>
              </a:gs>
            </a:gsLst>
            <a:lin ang="81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1" name="矩形 8"/>
          <p:cNvSpPr/>
          <p:nvPr/>
        </p:nvSpPr>
        <p:spPr>
          <a:xfrm>
            <a:off x="3514699" y="3334950"/>
            <a:ext cx="4320480" cy="1615332"/>
          </a:xfrm>
          <a:custGeom>
            <a:avLst/>
            <a:gdLst>
              <a:gd name="connsiteX0" fmla="*/ 0 w 4320480"/>
              <a:gd name="connsiteY0" fmla="*/ 0 h 1944216"/>
              <a:gd name="connsiteX1" fmla="*/ 4320480 w 4320480"/>
              <a:gd name="connsiteY1" fmla="*/ 0 h 1944216"/>
              <a:gd name="connsiteX2" fmla="*/ 4320480 w 4320480"/>
              <a:gd name="connsiteY2" fmla="*/ 1944216 h 1944216"/>
              <a:gd name="connsiteX3" fmla="*/ 0 w 4320480"/>
              <a:gd name="connsiteY3" fmla="*/ 1944216 h 1944216"/>
              <a:gd name="connsiteX4" fmla="*/ 0 w 4320480"/>
              <a:gd name="connsiteY4" fmla="*/ 0 h 1944216"/>
              <a:gd name="connsiteX0" fmla="*/ 4320480 w 4411920"/>
              <a:gd name="connsiteY0" fmla="*/ 0 h 1944216"/>
              <a:gd name="connsiteX1" fmla="*/ 4320480 w 4411920"/>
              <a:gd name="connsiteY1" fmla="*/ 1944216 h 1944216"/>
              <a:gd name="connsiteX2" fmla="*/ 0 w 4411920"/>
              <a:gd name="connsiteY2" fmla="*/ 1944216 h 1944216"/>
              <a:gd name="connsiteX3" fmla="*/ 0 w 4411920"/>
              <a:gd name="connsiteY3" fmla="*/ 0 h 1944216"/>
              <a:gd name="connsiteX4" fmla="*/ 4411920 w 4411920"/>
              <a:gd name="connsiteY4" fmla="*/ 91440 h 1944216"/>
              <a:gd name="connsiteX0" fmla="*/ 4320480 w 4320480"/>
              <a:gd name="connsiteY0" fmla="*/ 0 h 1944216"/>
              <a:gd name="connsiteX1" fmla="*/ 4320480 w 4320480"/>
              <a:gd name="connsiteY1" fmla="*/ 1944216 h 1944216"/>
              <a:gd name="connsiteX2" fmla="*/ 0 w 4320480"/>
              <a:gd name="connsiteY2" fmla="*/ 1944216 h 1944216"/>
              <a:gd name="connsiteX3" fmla="*/ 0 w 4320480"/>
              <a:gd name="connsiteY3" fmla="*/ 0 h 194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0480" h="1944216">
                <a:moveTo>
                  <a:pt x="4320480" y="0"/>
                </a:moveTo>
                <a:lnTo>
                  <a:pt x="4320480" y="1944216"/>
                </a:lnTo>
                <a:lnTo>
                  <a:pt x="0" y="1944216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25400" cap="flat" cmpd="sng" algn="ctr">
            <a:solidFill>
              <a:srgbClr val="1CC2D4">
                <a:alpha val="50980"/>
              </a:srgbClr>
            </a:solidFill>
            <a:prstDash val="solid"/>
          </a:ln>
          <a:effectLst>
            <a:outerShdw blurRad="215900" sx="104000" sy="104000" algn="ctr" rotWithShape="0">
              <a:srgbClr val="F79646">
                <a:lumMod val="50000"/>
                <a:alpha val="39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2" name="矩形 11"/>
          <p:cNvSpPr/>
          <p:nvPr/>
        </p:nvSpPr>
        <p:spPr>
          <a:xfrm>
            <a:off x="4378795" y="4681061"/>
            <a:ext cx="4320480" cy="1615332"/>
          </a:xfrm>
          <a:custGeom>
            <a:avLst/>
            <a:gdLst>
              <a:gd name="connsiteX0" fmla="*/ 0 w 4320480"/>
              <a:gd name="connsiteY0" fmla="*/ 0 h 1944216"/>
              <a:gd name="connsiteX1" fmla="*/ 4320480 w 4320480"/>
              <a:gd name="connsiteY1" fmla="*/ 0 h 1944216"/>
              <a:gd name="connsiteX2" fmla="*/ 4320480 w 4320480"/>
              <a:gd name="connsiteY2" fmla="*/ 1944216 h 1944216"/>
              <a:gd name="connsiteX3" fmla="*/ 0 w 4320480"/>
              <a:gd name="connsiteY3" fmla="*/ 1944216 h 1944216"/>
              <a:gd name="connsiteX4" fmla="*/ 0 w 4320480"/>
              <a:gd name="connsiteY4" fmla="*/ 0 h 1944216"/>
              <a:gd name="connsiteX0" fmla="*/ 4320480 w 4411920"/>
              <a:gd name="connsiteY0" fmla="*/ 0 h 1944216"/>
              <a:gd name="connsiteX1" fmla="*/ 4320480 w 4411920"/>
              <a:gd name="connsiteY1" fmla="*/ 1944216 h 1944216"/>
              <a:gd name="connsiteX2" fmla="*/ 0 w 4411920"/>
              <a:gd name="connsiteY2" fmla="*/ 1944216 h 1944216"/>
              <a:gd name="connsiteX3" fmla="*/ 0 w 4411920"/>
              <a:gd name="connsiteY3" fmla="*/ 0 h 1944216"/>
              <a:gd name="connsiteX4" fmla="*/ 4411920 w 4411920"/>
              <a:gd name="connsiteY4" fmla="*/ 91440 h 1944216"/>
              <a:gd name="connsiteX0" fmla="*/ 4320480 w 4320480"/>
              <a:gd name="connsiteY0" fmla="*/ 0 h 1944216"/>
              <a:gd name="connsiteX1" fmla="*/ 4320480 w 4320480"/>
              <a:gd name="connsiteY1" fmla="*/ 1944216 h 1944216"/>
              <a:gd name="connsiteX2" fmla="*/ 0 w 4320480"/>
              <a:gd name="connsiteY2" fmla="*/ 1944216 h 1944216"/>
              <a:gd name="connsiteX3" fmla="*/ 0 w 4320480"/>
              <a:gd name="connsiteY3" fmla="*/ 0 h 1944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0480" h="1944216">
                <a:moveTo>
                  <a:pt x="4320480" y="0"/>
                </a:moveTo>
                <a:lnTo>
                  <a:pt x="4320480" y="1944216"/>
                </a:lnTo>
                <a:lnTo>
                  <a:pt x="0" y="1944216"/>
                </a:lnTo>
                <a:lnTo>
                  <a:pt x="0" y="0"/>
                </a:lnTo>
              </a:path>
            </a:pathLst>
          </a:custGeom>
          <a:solidFill>
            <a:srgbClr val="66FFFF"/>
          </a:solidFill>
          <a:ln w="25400" cap="flat" cmpd="sng" algn="ctr">
            <a:solidFill>
              <a:srgbClr val="1CC2D4">
                <a:alpha val="50980"/>
              </a:srgbClr>
            </a:solidFill>
            <a:prstDash val="solid"/>
          </a:ln>
          <a:effectLst>
            <a:outerShdw blurRad="215900" sx="104000" sy="104000" algn="ctr" rotWithShape="0">
              <a:srgbClr val="F79646">
                <a:lumMod val="50000"/>
                <a:alpha val="39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3" name="直角三角形 41"/>
          <p:cNvSpPr/>
          <p:nvPr/>
        </p:nvSpPr>
        <p:spPr>
          <a:xfrm flipH="1">
            <a:off x="2650603" y="3334950"/>
            <a:ext cx="864096" cy="269222"/>
          </a:xfrm>
          <a:prstGeom prst="rtTriangle">
            <a:avLst/>
          </a:prstGeom>
          <a:solidFill>
            <a:srgbClr val="1CC2D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4" name="直角三角形 42"/>
          <p:cNvSpPr/>
          <p:nvPr/>
        </p:nvSpPr>
        <p:spPr>
          <a:xfrm flipH="1">
            <a:off x="3514699" y="4666071"/>
            <a:ext cx="864096" cy="274246"/>
          </a:xfrm>
          <a:prstGeom prst="rtTriangle">
            <a:avLst/>
          </a:prstGeom>
          <a:solidFill>
            <a:srgbClr val="1CC2D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89770" y="2132856"/>
            <a:ext cx="3798454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altLang="zh-CN" sz="2800" b="1" kern="0" dirty="0">
                <a:solidFill>
                  <a:srgbClr val="0070C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3</a:t>
            </a:r>
            <a:r>
              <a:rPr lang="ru-RU" altLang="zh-CN" sz="2800" b="1" kern="0" dirty="0" smtClean="0">
                <a:solidFill>
                  <a:srgbClr val="0070C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 нежилых здания</a:t>
            </a:r>
            <a:endParaRPr lang="en-US" altLang="zh-CN" sz="2800" b="1" kern="0" dirty="0">
              <a:solidFill>
                <a:srgbClr val="0070C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02411" y="3494882"/>
            <a:ext cx="3123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altLang="zh-CN" sz="2800" b="1" kern="0" dirty="0">
                <a:solidFill>
                  <a:srgbClr val="0070C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1 сооружение</a:t>
            </a:r>
            <a:endParaRPr lang="en-US" altLang="zh-CN" sz="2800" b="1" kern="0" dirty="0">
              <a:solidFill>
                <a:srgbClr val="0070C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61822" y="4932715"/>
            <a:ext cx="3996444" cy="954107"/>
          </a:xfrm>
          <a:prstGeom prst="rect">
            <a:avLst/>
          </a:prstGeom>
          <a:solidFill>
            <a:srgbClr val="66FFFF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altLang="zh-CN" sz="2800" b="1" kern="0" dirty="0">
                <a:solidFill>
                  <a:srgbClr val="0070C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1 объект движимого имущества</a:t>
            </a:r>
            <a:endParaRPr lang="en-US" altLang="zh-CN" sz="2800" b="1" kern="0" dirty="0">
              <a:solidFill>
                <a:srgbClr val="0070C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67176" y="836712"/>
            <a:ext cx="3900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altLang="zh-CN" sz="2800" b="1" kern="0" dirty="0" smtClean="0">
                <a:solidFill>
                  <a:srgbClr val="0070C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4 земельных участка</a:t>
            </a:r>
            <a:endParaRPr lang="en-US" altLang="zh-CN" sz="2800" b="1" kern="0" dirty="0">
              <a:solidFill>
                <a:srgbClr val="0070C0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15" name="Picture 2" descr="http://www.lenagold.ru/fon/clipart/l/lud/ludy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14026"/>
            <a:ext cx="2320000" cy="20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 descr="http://www.lenagold.ru/fon/clipart/d/dom/domik1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496" y="818862"/>
            <a:ext cx="1905000" cy="1714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342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556792"/>
            <a:ext cx="7776864" cy="2952328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Предложения для субъектов МСП и </a:t>
            </a:r>
            <a:r>
              <a:rPr lang="ru-RU" sz="6600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самозанятых</a:t>
            </a:r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граждан</a:t>
            </a:r>
            <a:endParaRPr lang="ru-RU" sz="6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8690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Татьяна\Local Settings\Temp\Rar$DI05.234\Приходьково 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7" y="1052736"/>
            <a:ext cx="5940425" cy="360000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107504" y="4812410"/>
            <a:ext cx="8928992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Кадастровый номер: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46:26:070602:63</a:t>
            </a:r>
            <a:endParaRPr lang="ru-RU" sz="1600" dirty="0">
              <a:solidFill>
                <a:schemeClr val="accent4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Площадь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ОКС'a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419,1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кв.м</a:t>
            </a:r>
            <a:endParaRPr lang="ru-RU" sz="1600" dirty="0">
              <a:solidFill>
                <a:schemeClr val="accent4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Адрес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(местоположение): Курская область, Хомутовский район,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д.Приходьково</a:t>
            </a:r>
            <a:endParaRPr lang="ru-RU" sz="1600" dirty="0">
              <a:solidFill>
                <a:schemeClr val="accent4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188640"/>
            <a:ext cx="5328592" cy="86409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Нежилое здание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70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Татьяна\Рабочий стол\IMG-20210225-WA0007 (1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980728"/>
            <a:ext cx="5940425" cy="36000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4869160"/>
            <a:ext cx="732656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Кадастровый номер: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46:26:130101:491</a:t>
            </a:r>
            <a:endParaRPr lang="ru-RU" sz="1600" dirty="0">
              <a:solidFill>
                <a:schemeClr val="accent4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Площадь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ОКС'a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167,2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кв.м</a:t>
            </a:r>
            <a:endParaRPr lang="ru-RU" sz="1600" dirty="0">
              <a:solidFill>
                <a:schemeClr val="accent4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Адрес (местоположение):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Курская область, Хомутовский район,с.Ольховка,ул.Предтеченская,д.17 </a:t>
            </a:r>
            <a:endParaRPr lang="ru-RU" sz="1600" dirty="0">
              <a:solidFill>
                <a:schemeClr val="accent4">
                  <a:lumMod val="50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555776" y="116632"/>
            <a:ext cx="5436368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Нежилое здание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16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16631"/>
            <a:ext cx="5832648" cy="922905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sz="4000" b="1" dirty="0">
                <a:solidFill>
                  <a:srgbClr val="5DCEAF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Нежилое здание</a:t>
            </a:r>
            <a:endParaRPr lang="ru-RU" dirty="0"/>
          </a:p>
        </p:txBody>
      </p:sp>
      <p:pic>
        <p:nvPicPr>
          <p:cNvPr id="3" name="Рисунок 2" descr="C:\Documents and Settings\Татьяна\Рабочий стол\IMG-20210225-WA000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980728"/>
            <a:ext cx="5940425" cy="36000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4653136"/>
            <a:ext cx="662473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Кадастровый номер: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46:26:030302:331</a:t>
            </a:r>
            <a:endParaRPr lang="ru-RU" sz="1600" dirty="0">
              <a:solidFill>
                <a:schemeClr val="accent4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Площадь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ОКС'a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253,4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кв.м</a:t>
            </a:r>
            <a:endParaRPr lang="ru-RU" sz="1600" dirty="0">
              <a:solidFill>
                <a:schemeClr val="accent4">
                  <a:lumMod val="50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Адрес (местоположение):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Курская область, Хомутовский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район, д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 Нижняя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Туранка</a:t>
            </a:r>
            <a:endParaRPr lang="ru-RU" sz="1600" dirty="0">
              <a:solidFill>
                <a:schemeClr val="accent4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91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91549"/>
            <a:ext cx="7344816" cy="789179"/>
          </a:xfrm>
        </p:spPr>
        <p:txBody>
          <a:bodyPr/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effectLst/>
                <a:latin typeface="Times New Roman"/>
                <a:ea typeface="Times New Roman"/>
              </a:rPr>
              <a:t>Земельный участок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2"/>
          <a:srcRect l="29487" t="13959" r="30985" b="10541"/>
          <a:stretch/>
        </p:blipFill>
        <p:spPr bwMode="auto">
          <a:xfrm>
            <a:off x="3419872" y="980727"/>
            <a:ext cx="3960016" cy="3780000"/>
          </a:xfrm>
          <a:prstGeom prst="rect">
            <a:avLst/>
          </a:prstGeom>
          <a:ln>
            <a:solidFill>
              <a:srgbClr val="1CC2D4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4725144"/>
            <a:ext cx="6336704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b="1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Кадастровый номер:</a:t>
            </a:r>
            <a:r>
              <a:rPr lang="ru-RU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46:26:010112:165</a:t>
            </a:r>
            <a:endParaRPr lang="ru-RU" sz="1600" dirty="0">
              <a:solidFill>
                <a:srgbClr val="5DCEAF">
                  <a:lumMod val="50000"/>
                </a:srgbClr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b="1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Площадь </a:t>
            </a:r>
            <a:r>
              <a:rPr lang="ru-RU" b="1" dirty="0" smtClean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dirty="0" smtClean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 13387 </a:t>
            </a:r>
            <a:r>
              <a:rPr lang="ru-RU" dirty="0" err="1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кв.м</a:t>
            </a:r>
            <a:endParaRPr lang="ru-RU" sz="1600" dirty="0">
              <a:solidFill>
                <a:srgbClr val="5DCEAF">
                  <a:lumMod val="50000"/>
                </a:srgbClr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b="1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Адрес </a:t>
            </a:r>
            <a:r>
              <a:rPr lang="ru-RU" dirty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(местоположение): Курская область, Хомутовский район, </a:t>
            </a:r>
            <a:r>
              <a:rPr lang="ru-RU" dirty="0" err="1" smtClean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п.Хомутовка</a:t>
            </a:r>
            <a:r>
              <a:rPr lang="ru-RU" dirty="0" smtClean="0">
                <a:solidFill>
                  <a:srgbClr val="5DCEAF">
                    <a:lumMod val="50000"/>
                  </a:srgbClr>
                </a:solidFill>
                <a:latin typeface="Times New Roman"/>
                <a:ea typeface="Times New Roman"/>
                <a:cs typeface="Times New Roman"/>
              </a:rPr>
              <a:t>, ул.Кирова,д.30а</a:t>
            </a:r>
            <a:endParaRPr lang="ru-RU" sz="1600" dirty="0">
              <a:solidFill>
                <a:srgbClr val="5DCEAF">
                  <a:lumMod val="50000"/>
                </a:srgbClr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80936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623ea7a244dcf1fe1d8f8b57163c9afd2298aa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3027</TotalTime>
  <Words>568</Words>
  <Application>Microsoft Office PowerPoint</Application>
  <PresentationFormat>Экран (4:3)</PresentationFormat>
  <Paragraphs>102</Paragraphs>
  <Slides>18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Льготное имущество для субъектов МСП и самозанятых граждан</vt:lpstr>
      <vt:lpstr>Презентация PowerPoint</vt:lpstr>
      <vt:lpstr>Преимущества работы с органами местного самоуправления</vt:lpstr>
      <vt:lpstr> </vt:lpstr>
      <vt:lpstr>Предложения для субъектов МСП и самозанятых граждан</vt:lpstr>
      <vt:lpstr>Нежилое здание</vt:lpstr>
      <vt:lpstr>Нежилое здание</vt:lpstr>
      <vt:lpstr>Нежилое здание</vt:lpstr>
      <vt:lpstr>Земельный участок</vt:lpstr>
      <vt:lpstr>Земельный участок</vt:lpstr>
      <vt:lpstr>Презентация PowerPoint</vt:lpstr>
      <vt:lpstr>Гидротехническое сооружение</vt:lpstr>
      <vt:lpstr>Презентация PowerPoint</vt:lpstr>
      <vt:lpstr>Порядок оказания имущественной поддержки</vt:lpstr>
      <vt:lpstr>Презентация PowerPoint</vt:lpstr>
      <vt:lpstr>Информационные ресурсы по имущественной поддержке субъектов МСП, самозанятых граждан </vt:lpstr>
      <vt:lpstr>Контактные данные ответственных лиц</vt:lpstr>
      <vt:lpstr>СПАСИБО  ЗА  ВНИМАНИЕ!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Уголки зеленых оттенков</dc:title>
  <dc:creator>obstinate</dc:creator>
  <dc:description>Шаблон презентации с сайта https://presentation-creation.ru/</dc:description>
  <cp:lastModifiedBy>Tanya</cp:lastModifiedBy>
  <cp:revision>1308</cp:revision>
  <dcterms:created xsi:type="dcterms:W3CDTF">2018-02-25T09:09:03Z</dcterms:created>
  <dcterms:modified xsi:type="dcterms:W3CDTF">2021-08-03T07:14:17Z</dcterms:modified>
</cp:coreProperties>
</file>