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charts/chart10.xml" ContentType="application/vnd.openxmlformats-officedocument.drawingml.chart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rts/chart1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notesMasterIdLst>
    <p:notesMasterId r:id="rId59"/>
  </p:notesMasterIdLst>
  <p:sldIdLst>
    <p:sldId id="256" r:id="rId2"/>
    <p:sldId id="257" r:id="rId3"/>
    <p:sldId id="301" r:id="rId4"/>
    <p:sldId id="273" r:id="rId5"/>
    <p:sldId id="274" r:id="rId6"/>
    <p:sldId id="275" r:id="rId7"/>
    <p:sldId id="271" r:id="rId8"/>
    <p:sldId id="272" r:id="rId9"/>
    <p:sldId id="268" r:id="rId10"/>
    <p:sldId id="270" r:id="rId11"/>
    <p:sldId id="269" r:id="rId12"/>
    <p:sldId id="267" r:id="rId13"/>
    <p:sldId id="261" r:id="rId14"/>
    <p:sldId id="263" r:id="rId15"/>
    <p:sldId id="264" r:id="rId16"/>
    <p:sldId id="265" r:id="rId17"/>
    <p:sldId id="266" r:id="rId18"/>
    <p:sldId id="302" r:id="rId19"/>
    <p:sldId id="303" r:id="rId20"/>
    <p:sldId id="364" r:id="rId21"/>
    <p:sldId id="280" r:id="rId22"/>
    <p:sldId id="338" r:id="rId23"/>
    <p:sldId id="339" r:id="rId24"/>
    <p:sldId id="372" r:id="rId25"/>
    <p:sldId id="279" r:id="rId26"/>
    <p:sldId id="342" r:id="rId27"/>
    <p:sldId id="343" r:id="rId28"/>
    <p:sldId id="287" r:id="rId29"/>
    <p:sldId id="344" r:id="rId30"/>
    <p:sldId id="345" r:id="rId31"/>
    <p:sldId id="292" r:id="rId32"/>
    <p:sldId id="293" r:id="rId33"/>
    <p:sldId id="329" r:id="rId34"/>
    <p:sldId id="298" r:id="rId35"/>
    <p:sldId id="304" r:id="rId36"/>
    <p:sldId id="290" r:id="rId37"/>
    <p:sldId id="288" r:id="rId38"/>
    <p:sldId id="340" r:id="rId39"/>
    <p:sldId id="341" r:id="rId40"/>
    <p:sldId id="332" r:id="rId41"/>
    <p:sldId id="333" r:id="rId42"/>
    <p:sldId id="366" r:id="rId43"/>
    <p:sldId id="368" r:id="rId44"/>
    <p:sldId id="357" r:id="rId45"/>
    <p:sldId id="311" r:id="rId46"/>
    <p:sldId id="308" r:id="rId47"/>
    <p:sldId id="315" r:id="rId48"/>
    <p:sldId id="351" r:id="rId49"/>
    <p:sldId id="352" r:id="rId50"/>
    <p:sldId id="369" r:id="rId51"/>
    <p:sldId id="360" r:id="rId52"/>
    <p:sldId id="305" r:id="rId53"/>
    <p:sldId id="306" r:id="rId54"/>
    <p:sldId id="307" r:id="rId55"/>
    <p:sldId id="291" r:id="rId56"/>
    <p:sldId id="370" r:id="rId57"/>
    <p:sldId id="371" r:id="rId5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F511F"/>
    <a:srgbClr val="390FB1"/>
    <a:srgbClr val="990033"/>
    <a:srgbClr val="009999"/>
    <a:srgbClr val="00CC99"/>
    <a:srgbClr val="660066"/>
    <a:srgbClr val="3399FF"/>
    <a:srgbClr val="19874D"/>
    <a:srgbClr val="008080"/>
    <a:srgbClr val="99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7292A2E-F333-43FB-9621-5CBBE7FDCDCB}" styleName="Светлый стиль 2 - акцент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EB9631B5-78F2-41C9-869B-9F39066F8104}" styleName="Средний стиль 3 - акцент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C4B1156A-380E-4F78-BDF5-A606A8083BF9}" styleName="Средний стиль 4 - акцент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0505E3EF-67EA-436B-97B2-0124C06EBD24}" styleName="Средний стиль 4 - акцент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8799B23B-EC83-4686-B30A-512413B5E67A}" styleName="Светлый стиль 3 - акцент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22838BEF-8BB2-4498-84A7-C5851F593DF1}" styleName="Средний стиль 4 -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16D9F66E-5EB9-4882-86FB-DCBF35E3C3E4}" styleName="Средний стиль 4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6691" autoAdjust="0"/>
    <p:restoredTop sz="92627" autoAdjust="0"/>
  </p:normalViewPr>
  <p:slideViewPr>
    <p:cSldViewPr>
      <p:cViewPr varScale="1">
        <p:scale>
          <a:sx n="47" d="100"/>
          <a:sy n="47" d="100"/>
        </p:scale>
        <p:origin x="1422" y="3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&#1057;&#1085;&#1077;&#1094;&#1082;&#1086;&#1077;\Desktop\&#1073;&#1102;&#1076;&#1078;&#1077;&#1090;%20&#1076;&#1083;&#1103;%20&#1075;&#1088;&#1072;&#1078;&#1076;&#1072;&#1085;%20&#1078;&#1077;&#1083;.&#1088;&#1072;&#1081;&#1086;&#1085;\&#1076;&#1086;&#1093;&#1086;&#1076;&#1099;%20&#1080;%20&#1088;&#1072;&#1089;&#1093;&#1086;&#1076;&#1099;.xlsx" TargetMode="External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&#1057;&#1085;&#1077;&#1094;&#1082;&#1086;&#1077;\Desktop\&#1073;&#1102;&#1076;&#1078;&#1077;&#1090;%20&#1076;&#1083;&#1103;%20&#1075;&#1088;&#1072;&#1078;&#1076;&#1072;&#1085;%20&#1078;&#1077;&#1083;.&#1088;&#1072;&#1081;&#1086;&#1085;\&#1088;&#1072;&#1089;&#1093;&#1086;&#1076;&#1099;.xlsx" TargetMode="External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&#1058;&#1077;&#1089;&#1090;\Desktop\&#1075;&#1088;&#1072;&#1078;&#1076;&#1072;&#1085;&#1077;,\20-08-2018_15-15-27\&#1088;&#1072;&#1089;&#1093;&#1086;&#1076;&#1099;%20&#1082;%20&#1086;&#1082;&#1086;&#1085;.&#1073;&#1102;&#1076;&#1078;&#1077;&#1090;&#1091;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&#1057;&#1085;&#1077;&#1094;&#1082;&#1086;&#1077;\Desktop\&#1073;&#1102;&#1076;&#1078;&#1077;&#1090;%20&#1076;&#1083;&#1103;%20&#1075;&#1088;&#1072;&#1078;&#1076;&#1072;&#1085;%20&#1078;&#1077;&#1083;.&#1088;&#1072;&#1081;&#1086;&#1085;\&#1076;&#1086;&#1093;&#1086;&#1076;&#1099;%20&#1080;%20&#1088;&#1072;&#1089;&#1093;&#1086;&#1076;&#1099;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&#1057;&#1085;&#1077;&#1094;&#1082;&#1086;&#1077;\Desktop\&#1073;&#1102;&#1076;&#1078;&#1077;&#1090;%20&#1076;&#1083;&#1103;%20&#1075;&#1088;&#1072;&#1078;&#1076;&#1072;&#1085;%20&#1078;&#1077;&#1083;.&#1088;&#1072;&#1081;&#1086;&#1085;\&#1076;&#1086;&#1093;&#1086;&#1076;&#1099;%20&#1080;%20&#1088;&#1072;&#1089;&#1093;&#1086;&#1076;&#1099;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&#1057;&#1085;&#1077;&#1094;&#1082;&#1086;&#1077;\Desktop\&#1073;&#1102;&#1076;&#1078;&#1077;&#1090;%20&#1076;&#1083;&#1103;%20&#1075;&#1088;&#1072;&#1078;&#1076;&#1072;&#1085;%20&#1078;&#1077;&#1083;.&#1088;&#1072;&#1081;&#1086;&#1085;\&#1088;&#1072;&#1089;&#1093;&#1086;&#1076;&#1099;.xlsx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&#1057;&#1085;&#1077;&#1094;&#1082;&#1086;&#1077;\Desktop\&#1073;&#1102;&#1076;&#1078;&#1077;&#1090;%20&#1076;&#1083;&#1103;%20&#1075;&#1088;&#1072;&#1078;&#1076;&#1072;&#1085;%20&#1078;&#1077;&#1083;.&#1088;&#1072;&#1081;&#1086;&#1085;\&#1088;&#1072;&#1089;&#1093;&#1086;&#1076;&#1099;.xlsx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&#1057;&#1085;&#1077;&#1094;&#1082;&#1086;&#1077;\Desktop\&#1073;&#1102;&#1076;&#1078;&#1077;&#1090;%20&#1076;&#1083;&#1103;%20&#1075;&#1088;&#1072;&#1078;&#1076;&#1072;&#1085;%20&#1078;&#1077;&#1083;.&#1088;&#1072;&#1081;&#1086;&#1085;\&#1088;&#1072;&#1089;&#1093;&#1086;&#1076;&#1099;.xlsx" TargetMode="Externa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&#1057;&#1085;&#1077;&#1094;&#1082;&#1086;&#1077;\Desktop\&#1073;&#1102;&#1076;&#1078;&#1077;&#1090;%20&#1076;&#1083;&#1103;%20&#1075;&#1088;&#1072;&#1078;&#1076;&#1072;&#1085;%20&#1078;&#1077;&#1083;.&#1088;&#1072;&#1081;&#1086;&#1085;\&#1088;&#1072;&#1089;&#1093;&#1086;&#1076;&#1099;.xlsx" TargetMode="External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&#1057;&#1085;&#1077;&#1094;&#1082;&#1086;&#1077;\Desktop\&#1073;&#1102;&#1076;&#1078;&#1077;&#1090;%20&#1076;&#1083;&#1103;%20&#1075;&#1088;&#1072;&#1078;&#1076;&#1072;&#1085;%20&#1078;&#1077;&#1083;.&#1088;&#1072;&#1081;&#1086;&#1085;\&#1088;&#1072;&#1089;&#1093;&#1086;&#1076;&#1099;.xlsx" TargetMode="External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&#1057;&#1085;&#1077;&#1094;&#1082;&#1086;&#1077;\Desktop\&#1073;&#1102;&#1076;&#1078;&#1077;&#1090;%20&#1076;&#1083;&#1103;%20&#1075;&#1088;&#1072;&#1078;&#1076;&#1072;&#1085;%20&#1078;&#1077;&#1083;.&#1088;&#1072;&#1081;&#1086;&#1085;\&#1088;&#1072;&#1089;&#1093;&#1086;&#1076;&#1099;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1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4.7949396721932183E-4"/>
          <c:y val="8.6989691420420717E-3"/>
          <c:w val="0.66138504876484761"/>
          <c:h val="0.99130103085795085"/>
        </c:manualLayout>
      </c:layout>
      <c:pie3DChart>
        <c:varyColors val="1"/>
        <c:ser>
          <c:idx val="0"/>
          <c:order val="0"/>
          <c:explosion val="25"/>
          <c:dPt>
            <c:idx val="0"/>
            <c:bubble3D val="0"/>
            <c:spPr>
              <a:solidFill>
                <a:srgbClr val="00B0F0"/>
              </a:solidFill>
            </c:spPr>
          </c:dPt>
          <c:dPt>
            <c:idx val="1"/>
            <c:bubble3D val="0"/>
            <c:spPr>
              <a:solidFill>
                <a:srgbClr val="990033"/>
              </a:solidFill>
              <a:ln>
                <a:solidFill>
                  <a:srgbClr val="990033"/>
                </a:solidFill>
              </a:ln>
            </c:spPr>
          </c:dPt>
          <c:dPt>
            <c:idx val="3"/>
            <c:bubble3D val="0"/>
            <c:spPr>
              <a:solidFill>
                <a:srgbClr val="7030A0"/>
              </a:solidFill>
            </c:spPr>
          </c:dPt>
          <c:dPt>
            <c:idx val="4"/>
            <c:bubble3D val="0"/>
            <c:spPr>
              <a:solidFill>
                <a:srgbClr val="D60093"/>
              </a:solidFill>
            </c:spPr>
          </c:dPt>
          <c:dPt>
            <c:idx val="5"/>
            <c:bubble3D val="0"/>
            <c:spPr>
              <a:solidFill>
                <a:srgbClr val="FFFF00"/>
              </a:solidFill>
            </c:spPr>
          </c:dPt>
          <c:dLbls>
            <c:dLbl>
              <c:idx val="0"/>
              <c:layout>
                <c:manualLayout>
                  <c:x val="-0.11494268069567996"/>
                  <c:y val="-0.15375656810941593"/>
                </c:manualLayout>
              </c:layout>
              <c:tx>
                <c:rich>
                  <a:bodyPr/>
                  <a:lstStyle/>
                  <a:p>
                    <a:r>
                      <a:rPr lang="en-US" sz="1400" dirty="0" smtClean="0"/>
                      <a:t>78,4%</a:t>
                    </a:r>
                    <a:endParaRPr lang="en-US" sz="1400" dirty="0"/>
                  </a:p>
                </c:rich>
              </c:tx>
              <c:showLegendKey val="1"/>
              <c:showVal val="1"/>
              <c:showCatName val="1"/>
              <c:showSerName val="1"/>
              <c:showPercent val="1"/>
              <c:showBubbleSize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sz="1400" dirty="0" smtClean="0"/>
                      <a:t>9,2%</a:t>
                    </a:r>
                    <a:endParaRPr lang="en-US" sz="1400" dirty="0"/>
                  </a:p>
                </c:rich>
              </c:tx>
              <c:showLegendKey val="1"/>
              <c:showVal val="1"/>
              <c:showCatName val="1"/>
              <c:showSerName val="1"/>
              <c:showPercent val="1"/>
              <c:showBubbleSize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8.8177562970803095E-4"/>
                  <c:y val="-9.3640684998924348E-2"/>
                </c:manualLayout>
              </c:layout>
              <c:tx>
                <c:rich>
                  <a:bodyPr/>
                  <a:lstStyle/>
                  <a:p>
                    <a:r>
                      <a:rPr lang="en-US" sz="1400" dirty="0" smtClean="0"/>
                      <a:t>5,4   %</a:t>
                    </a:r>
                    <a:endParaRPr lang="en-US" sz="1400" dirty="0"/>
                  </a:p>
                </c:rich>
              </c:tx>
              <c:showLegendKey val="1"/>
              <c:showVal val="1"/>
              <c:showCatName val="1"/>
              <c:showSerName val="1"/>
              <c:showPercent val="1"/>
              <c:showBubbleSize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7.0140324198358528E-2"/>
                  <c:y val="-9.0040012789947263E-2"/>
                </c:manualLayout>
              </c:layout>
              <c:tx>
                <c:rich>
                  <a:bodyPr/>
                  <a:lstStyle/>
                  <a:p>
                    <a:r>
                      <a:rPr lang="en-US" sz="1400" dirty="0" smtClean="0"/>
                      <a:t>4,0</a:t>
                    </a:r>
                  </a:p>
                  <a:p>
                    <a:r>
                      <a:rPr lang="en-US" sz="1400" dirty="0" smtClean="0"/>
                      <a:t>%</a:t>
                    </a:r>
                    <a:endParaRPr lang="en-US" sz="1400" dirty="0"/>
                  </a:p>
                </c:rich>
              </c:tx>
              <c:showLegendKey val="1"/>
              <c:showVal val="1"/>
              <c:showCatName val="1"/>
              <c:showSerName val="1"/>
              <c:showPercent val="1"/>
              <c:showBubbleSize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3.5797068732060656E-2"/>
                  <c:y val="-7.3305700367489957E-2"/>
                </c:manualLayout>
              </c:layout>
              <c:tx>
                <c:rich>
                  <a:bodyPr/>
                  <a:lstStyle/>
                  <a:p>
                    <a:r>
                      <a:rPr lang="en-US" sz="1400" dirty="0" smtClean="0"/>
                      <a:t>0,02%</a:t>
                    </a:r>
                    <a:endParaRPr lang="en-US" sz="1400" dirty="0"/>
                  </a:p>
                </c:rich>
              </c:tx>
              <c:showLegendKey val="1"/>
              <c:showVal val="1"/>
              <c:showCatName val="1"/>
              <c:showSerName val="1"/>
              <c:showPercent val="1"/>
              <c:showBubbleSize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5"/>
              <c:layout>
                <c:manualLayout>
                  <c:x val="1.4020421376987825E-2"/>
                  <c:y val="-3.4785562094604455E-2"/>
                </c:manualLayout>
              </c:layout>
              <c:tx>
                <c:rich>
                  <a:bodyPr/>
                  <a:lstStyle/>
                  <a:p>
                    <a:r>
                      <a:rPr lang="en-US" sz="1400" dirty="0" smtClean="0"/>
                      <a:t>1,7%</a:t>
                    </a:r>
                    <a:endParaRPr lang="en-US" sz="1400" dirty="0"/>
                  </a:p>
                </c:rich>
              </c:tx>
              <c:showLegendKey val="1"/>
              <c:showVal val="1"/>
              <c:showCatName val="1"/>
              <c:showSerName val="1"/>
              <c:showPercent val="1"/>
              <c:showBubbleSize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6"/>
              <c:layout>
                <c:manualLayout>
                  <c:x val="9.7433596306963233E-3"/>
                  <c:y val="-2.7907281723637052E-2"/>
                </c:manualLayout>
              </c:layout>
              <c:tx>
                <c:rich>
                  <a:bodyPr/>
                  <a:lstStyle/>
                  <a:p>
                    <a:r>
                      <a:rPr lang="en-US" sz="1400" dirty="0" smtClean="0"/>
                      <a:t>0,07%</a:t>
                    </a:r>
                    <a:endParaRPr lang="en-US" sz="1400" dirty="0"/>
                  </a:p>
                </c:rich>
              </c:tx>
              <c:showLegendKey val="1"/>
              <c:showVal val="1"/>
              <c:showCatName val="1"/>
              <c:showSerName val="1"/>
              <c:showPercent val="1"/>
              <c:showBubbleSize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 b="1">
                    <a:ln>
                      <a:solidFill>
                        <a:srgbClr val="D60093"/>
                      </a:solidFill>
                    </a:ln>
                    <a:solidFill>
                      <a:srgbClr val="990099"/>
                    </a:solidFill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1"/>
            <c:showVal val="1"/>
            <c:showCatName val="1"/>
            <c:showSerName val="1"/>
            <c:showPercent val="1"/>
            <c:showBubbleSize val="1"/>
            <c:showLeaderLines val="1"/>
            <c:leaderLines>
              <c:spPr>
                <a:ln>
                  <a:solidFill>
                    <a:srgbClr val="D60093"/>
                  </a:solidFill>
                </a:ln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доходы!$A$2:$A$8</c:f>
              <c:strCache>
                <c:ptCount val="7"/>
                <c:pt idx="0">
                  <c:v>Налог на доходы физических лиц</c:v>
                </c:pt>
                <c:pt idx="1">
                  <c:v>Акцизы</c:v>
                </c:pt>
                <c:pt idx="2">
                  <c:v>Налоги на совокупный доход</c:v>
                </c:pt>
                <c:pt idx="3">
                  <c:v>Доходы от использования имущества</c:v>
                </c:pt>
                <c:pt idx="4">
                  <c:v>Платежи за негативное воздействие на окружающую среду</c:v>
                </c:pt>
                <c:pt idx="5">
                  <c:v>Доходы от оказания платных услуг</c:v>
                </c:pt>
                <c:pt idx="6">
                  <c:v>Штрафы, санкци, возмещение ущерба</c:v>
                </c:pt>
              </c:strCache>
            </c:strRef>
          </c:cat>
          <c:val>
            <c:numRef>
              <c:f>доходы!$C$2:$C$8</c:f>
              <c:numCache>
                <c:formatCode>0.00</c:formatCode>
                <c:ptCount val="7"/>
                <c:pt idx="0">
                  <c:v>73.292196883161779</c:v>
                </c:pt>
                <c:pt idx="1">
                  <c:v>3.0278639615135146</c:v>
                </c:pt>
                <c:pt idx="2">
                  <c:v>1.1712511055061541</c:v>
                </c:pt>
                <c:pt idx="3">
                  <c:v>7.3125483833777354</c:v>
                </c:pt>
                <c:pt idx="4">
                  <c:v>5.8922912318294225</c:v>
                </c:pt>
                <c:pt idx="5">
                  <c:v>7.8630972778559736</c:v>
                </c:pt>
                <c:pt idx="6">
                  <c:v>9.4075461242720343E-2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>
        <c:manualLayout>
          <c:xMode val="edge"/>
          <c:yMode val="edge"/>
          <c:x val="0.66234403669930286"/>
          <c:y val="0.19953422784377478"/>
          <c:w val="0.32919038399068479"/>
          <c:h val="0.66876762669859147"/>
        </c:manualLayout>
      </c:layout>
      <c:overlay val="1"/>
      <c:txPr>
        <a:bodyPr/>
        <a:lstStyle/>
        <a:p>
          <a:pPr>
            <a:defRPr sz="1400">
              <a:ln>
                <a:solidFill>
                  <a:srgbClr val="0F511F"/>
                </a:solidFill>
              </a:ln>
              <a:solidFill>
                <a:srgbClr val="0F511F"/>
              </a:solidFill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  <c:dispBlanksAs val="zero"/>
    <c:showDLblsOverMax val="1"/>
  </c:chart>
  <c:externalData r:id="rId1">
    <c:autoUpdate val="1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1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title>
      <c:tx>
        <c:rich>
          <a:bodyPr/>
          <a:lstStyle/>
          <a:p>
            <a:pPr>
              <a:defRPr>
                <a:ln>
                  <a:solidFill>
                    <a:srgbClr val="0F511F"/>
                  </a:solidFill>
                </a:ln>
                <a:solidFill>
                  <a:srgbClr val="0F511F"/>
                </a:solidFill>
              </a:defRPr>
            </a:pPr>
            <a:r>
              <a:rPr lang="ru-RU" dirty="0" smtClean="0"/>
              <a:t>2024 </a:t>
            </a:r>
            <a:r>
              <a:rPr lang="ru-RU" dirty="0"/>
              <a:t>год</a:t>
            </a:r>
          </a:p>
        </c:rich>
      </c:tx>
      <c:layout/>
      <c:overlay val="1"/>
    </c:title>
    <c:autoTitleDeleted val="0"/>
    <c:plotArea>
      <c:layout/>
      <c:doughnutChart>
        <c:varyColors val="1"/>
        <c:ser>
          <c:idx val="0"/>
          <c:order val="0"/>
          <c:tx>
            <c:strRef>
              <c:f>Лист11!$C$1</c:f>
              <c:strCache>
                <c:ptCount val="1"/>
                <c:pt idx="0">
                  <c:v>2018 год</c:v>
                </c:pt>
              </c:strCache>
            </c:strRef>
          </c:tx>
          <c:explosion val="25"/>
          <c:dPt>
            <c:idx val="0"/>
            <c:bubble3D val="0"/>
            <c:spPr>
              <a:solidFill>
                <a:srgbClr val="00B0F0"/>
              </a:solidFill>
            </c:spPr>
          </c:dPt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ru-RU" dirty="0" smtClean="0"/>
                      <a:t>59,7%</a:t>
                    </a:r>
                    <a:endParaRPr lang="ru-RU" dirty="0"/>
                  </a:p>
                </c:rich>
              </c:tx>
              <c:showLegendKey val="1"/>
              <c:showVal val="1"/>
              <c:showCatName val="1"/>
              <c:showSerName val="1"/>
              <c:showPercent val="1"/>
              <c:showBubbleSize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dirty="0" smtClean="0"/>
                      <a:t>11,4</a:t>
                    </a:r>
                  </a:p>
                  <a:p>
                    <a:r>
                      <a:rPr lang="en-US" dirty="0" smtClean="0"/>
                      <a:t>%</a:t>
                    </a:r>
                    <a:endParaRPr lang="en-US" dirty="0"/>
                  </a:p>
                </c:rich>
              </c:tx>
              <c:showLegendKey val="1"/>
              <c:showVal val="1"/>
              <c:showCatName val="1"/>
              <c:showSerName val="1"/>
              <c:showPercent val="1"/>
              <c:showBubbleSize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ru-RU" dirty="0" smtClean="0"/>
                      <a:t>7,8 </a:t>
                    </a:r>
                  </a:p>
                  <a:p>
                    <a:r>
                      <a:rPr lang="ru-RU" dirty="0" smtClean="0"/>
                      <a:t>%</a:t>
                    </a:r>
                    <a:endParaRPr lang="ru-RU" dirty="0"/>
                  </a:p>
                </c:rich>
              </c:tx>
              <c:showLegendKey val="1"/>
              <c:showVal val="1"/>
              <c:showCatName val="1"/>
              <c:showSerName val="1"/>
              <c:showPercent val="1"/>
              <c:showBubbleSize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200" b="1">
                    <a:ln>
                      <a:solidFill>
                        <a:srgbClr val="002060"/>
                      </a:solidFill>
                    </a:ln>
                    <a:solidFill>
                      <a:srgbClr val="002060"/>
                    </a:solidFill>
                  </a:defRPr>
                </a:pPr>
                <a:endParaRPr lang="ru-RU"/>
              </a:p>
            </c:txPr>
            <c:showLegendKey val="1"/>
            <c:showVal val="1"/>
            <c:showCatName val="1"/>
            <c:showSerName val="1"/>
            <c:showPercent val="1"/>
            <c:showBubbleSize val="1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Лист11!$A$2:$A$4</c:f>
              <c:strCache>
                <c:ptCount val="3"/>
                <c:pt idx="0">
                  <c:v>образование</c:v>
                </c:pt>
                <c:pt idx="1">
                  <c:v>культура </c:v>
                </c:pt>
                <c:pt idx="2">
                  <c:v>социальная политика</c:v>
                </c:pt>
              </c:strCache>
            </c:strRef>
          </c:cat>
          <c:val>
            <c:numRef>
              <c:f>Лист11!$C$2:$C$4</c:f>
              <c:numCache>
                <c:formatCode>0.0%</c:formatCode>
                <c:ptCount val="3"/>
                <c:pt idx="0">
                  <c:v>0.78800000000000003</c:v>
                </c:pt>
                <c:pt idx="1">
                  <c:v>0.112</c:v>
                </c:pt>
                <c:pt idx="2" formatCode="0%">
                  <c:v>0.1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</c:plotArea>
    <c:legend>
      <c:legendPos val="r"/>
      <c:layout/>
      <c:overlay val="1"/>
      <c:txPr>
        <a:bodyPr/>
        <a:lstStyle/>
        <a:p>
          <a:pPr>
            <a:defRPr>
              <a:ln>
                <a:solidFill>
                  <a:srgbClr val="7030A0"/>
                </a:solidFill>
              </a:ln>
              <a:solidFill>
                <a:srgbClr val="7030A0"/>
              </a:solidFill>
            </a:defRPr>
          </a:pPr>
          <a:endParaRPr lang="ru-RU"/>
        </a:p>
      </c:txPr>
    </c:legend>
    <c:plotVisOnly val="1"/>
    <c:dispBlanksAs val="zero"/>
    <c:showDLblsOverMax val="1"/>
  </c:chart>
  <c:txPr>
    <a:bodyPr/>
    <a:lstStyle/>
    <a:p>
      <a:pPr>
        <a:defRPr sz="1400">
          <a:latin typeface="Times New Roman" pitchFamily="18" charset="0"/>
          <a:cs typeface="Times New Roman" pitchFamily="18" charset="0"/>
        </a:defRPr>
      </a:pPr>
      <a:endParaRPr lang="ru-RU"/>
    </a:p>
  </c:txPr>
  <c:externalData r:id="rId1">
    <c:autoUpdate val="1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1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0"/>
      <c:rotY val="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1"/>
        <c:ser>
          <c:idx val="1"/>
          <c:order val="1"/>
          <c:tx>
            <c:strRef>
              <c:f>Лист14!$B$2</c:f>
            </c:strRef>
          </c:tx>
          <c:spPr>
            <a:solidFill>
              <a:srgbClr val="660066"/>
            </a:solidFill>
          </c:spPr>
          <c:invertIfNegative val="1"/>
          <c:cat>
            <c:multiLvlStrRef>
              <c:f>Лист14!$C$1:$F$1</c:f>
            </c:multiLvlStrRef>
          </c:cat>
          <c:val>
            <c:numRef>
              <c:f>Лист14!$C$2:$F$2</c:f>
            </c:numRef>
          </c:val>
          <c:extLst>
            <c:ext xmlns:c14="http://schemas.microsoft.com/office/drawing/2007/8/2/chart" uri="{6F2FDCE9-48DA-4B69-8628-5D25D57E5C99}">
              <c14:invertSolidFillFmt>
                <c14:spPr xmlns:c14="http://schemas.microsoft.com/office/drawing/2007/8/2/chart">
                  <a:solidFill>
                    <a:srgbClr val="FFFFFF"/>
                  </a:solidFill>
                </c14:spPr>
              </c14:invertSolidFillFmt>
            </c:ext>
          </c:extLst>
        </c:ser>
        <c:ser>
          <c:idx val="0"/>
          <c:order val="0"/>
          <c:tx>
            <c:strRef>
              <c:f>'[расходы к окон.бюджету.xlsx]Лист14'!$B$2</c:f>
              <c:strCache>
                <c:ptCount val="1"/>
                <c:pt idx="0">
                  <c:v>межбюджетные трансферты</c:v>
                </c:pt>
              </c:strCache>
            </c:strRef>
          </c:tx>
          <c:invertIfNegative val="1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ru-RU" dirty="0"/>
                      <a:t>межбюджетные трансферты; </a:t>
                    </a:r>
                    <a:r>
                      <a:rPr lang="ru-RU" dirty="0" smtClean="0"/>
                      <a:t>2022 г. 5310,8 т.р.</a:t>
                    </a:r>
                    <a:endParaRPr lang="ru-RU" dirty="0"/>
                  </a:p>
                </c:rich>
              </c:tx>
              <c:showLegendKey val="1"/>
              <c:showVal val="1"/>
              <c:showCatName val="1"/>
              <c:showSerName val="1"/>
              <c:showPercent val="1"/>
              <c:showBubbleSize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ru-RU" dirty="0"/>
                      <a:t>межбюджетные трансферты; </a:t>
                    </a:r>
                    <a:r>
                      <a:rPr lang="ru-RU" dirty="0" smtClean="0"/>
                      <a:t>2023 </a:t>
                    </a:r>
                    <a:r>
                      <a:rPr lang="ru-RU" dirty="0"/>
                      <a:t>г</a:t>
                    </a:r>
                    <a:r>
                      <a:rPr lang="ru-RU" dirty="0" smtClean="0"/>
                      <a:t>.</a:t>
                    </a:r>
                    <a:r>
                      <a:rPr lang="ru-RU" baseline="0" dirty="0" smtClean="0"/>
                      <a:t> 5244,3 т.р.</a:t>
                    </a:r>
                    <a:endParaRPr lang="ru-RU" dirty="0"/>
                  </a:p>
                </c:rich>
              </c:tx>
              <c:showLegendKey val="1"/>
              <c:showVal val="1"/>
              <c:showCatName val="1"/>
              <c:showSerName val="1"/>
              <c:showPercent val="1"/>
              <c:showBubbleSize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ru-RU" dirty="0"/>
                      <a:t>межбюджетные трансферты; </a:t>
                    </a:r>
                    <a:r>
                      <a:rPr lang="ru-RU" dirty="0" smtClean="0"/>
                      <a:t>2024 г. 4562,5 т.р.</a:t>
                    </a:r>
                  </a:p>
                  <a:p>
                    <a:endParaRPr lang="ru-RU" dirty="0"/>
                  </a:p>
                </c:rich>
              </c:tx>
              <c:showLegendKey val="1"/>
              <c:showVal val="1"/>
              <c:showCatName val="1"/>
              <c:showSerName val="1"/>
              <c:showPercent val="1"/>
              <c:showBubbleSize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/>
              <c:tx>
                <c:rich>
                  <a:bodyPr/>
                  <a:lstStyle/>
                  <a:p>
                    <a:r>
                      <a:rPr lang="ru-RU" dirty="0"/>
                      <a:t>межбюджетные трансферты; </a:t>
                    </a:r>
                    <a:r>
                      <a:rPr lang="ru-RU" dirty="0" smtClean="0"/>
                      <a:t>2025 г.  4195,4 т.р.</a:t>
                    </a:r>
                  </a:p>
                  <a:p>
                    <a:endParaRPr lang="ru-RU" dirty="0"/>
                  </a:p>
                </c:rich>
              </c:tx>
              <c:showLegendKey val="1"/>
              <c:showVal val="1"/>
              <c:showCatName val="1"/>
              <c:showSerName val="1"/>
              <c:showPercent val="1"/>
              <c:showBubbleSize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showLegendKey val="1"/>
            <c:showVal val="1"/>
            <c:showCatName val="1"/>
            <c:showSerName val="1"/>
            <c:showPercent val="1"/>
            <c:showBubbleSize val="1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'[расходы к окон.бюджету.xlsx]Лист14'!$C$1:$F$1</c:f>
              <c:strCache>
                <c:ptCount val="4"/>
                <c:pt idx="0">
                  <c:v>2018 г.</c:v>
                </c:pt>
                <c:pt idx="1">
                  <c:v>2019 г.</c:v>
                </c:pt>
                <c:pt idx="2">
                  <c:v>2020 г.</c:v>
                </c:pt>
                <c:pt idx="3">
                  <c:v>2021 г.</c:v>
                </c:pt>
              </c:strCache>
            </c:strRef>
          </c:cat>
          <c:val>
            <c:numRef>
              <c:f>'[расходы к окон.бюджету.xlsx]Лист14'!$C$2:$F$2</c:f>
              <c:numCache>
                <c:formatCode>0.0</c:formatCode>
                <c:ptCount val="4"/>
                <c:pt idx="0">
                  <c:v>8470734.0600000005</c:v>
                </c:pt>
                <c:pt idx="1">
                  <c:v>6317274</c:v>
                </c:pt>
                <c:pt idx="2">
                  <c:v>5432856</c:v>
                </c:pt>
                <c:pt idx="3">
                  <c:v>5053819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one"/>
        <c:axId val="168968288"/>
        <c:axId val="168968680"/>
        <c:axId val="0"/>
      </c:bar3DChart>
      <c:catAx>
        <c:axId val="168968288"/>
        <c:scaling>
          <c:orientation val="minMax"/>
        </c:scaling>
        <c:delete val="1"/>
        <c:axPos val="b"/>
        <c:numFmt formatCode="General" sourceLinked="0"/>
        <c:majorTickMark val="cross"/>
        <c:minorTickMark val="cross"/>
        <c:tickLblPos val="nextTo"/>
        <c:crossAx val="168968680"/>
        <c:crosses val="autoZero"/>
        <c:auto val="1"/>
        <c:lblAlgn val="ctr"/>
        <c:lblOffset val="100"/>
        <c:noMultiLvlLbl val="1"/>
      </c:catAx>
      <c:valAx>
        <c:axId val="168968680"/>
        <c:scaling>
          <c:orientation val="minMax"/>
        </c:scaling>
        <c:delete val="1"/>
        <c:axPos val="l"/>
        <c:majorGridlines/>
        <c:numFmt formatCode="0.0" sourceLinked="1"/>
        <c:majorTickMark val="cross"/>
        <c:minorTickMark val="cross"/>
        <c:tickLblPos val="nextTo"/>
        <c:crossAx val="168968288"/>
        <c:crosses val="autoZero"/>
        <c:crossBetween val="between"/>
      </c:valAx>
    </c:plotArea>
    <c:plotVisOnly val="1"/>
    <c:dispBlanksAs val="zero"/>
    <c:showDLblsOverMax val="1"/>
  </c:chart>
  <c:externalData r:id="rId1">
    <c:autoUpdate val="1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1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6.3024934383202594E-4"/>
          <c:y val="4.0206186326544454E-3"/>
          <c:w val="0.65604571303588732"/>
          <c:h val="0.99597938136733943"/>
        </c:manualLayout>
      </c:layout>
      <c:pie3DChart>
        <c:varyColors val="1"/>
        <c:ser>
          <c:idx val="0"/>
          <c:order val="0"/>
          <c:explosion val="25"/>
          <c:dPt>
            <c:idx val="0"/>
            <c:bubble3D val="0"/>
            <c:spPr>
              <a:solidFill>
                <a:srgbClr val="00B0F0"/>
              </a:solidFill>
            </c:spPr>
          </c:dPt>
          <c:dPt>
            <c:idx val="1"/>
            <c:bubble3D val="0"/>
            <c:spPr>
              <a:solidFill>
                <a:srgbClr val="990033"/>
              </a:solidFill>
            </c:spPr>
          </c:dPt>
          <c:dPt>
            <c:idx val="3"/>
            <c:bubble3D val="0"/>
            <c:spPr>
              <a:solidFill>
                <a:srgbClr val="7030A0"/>
              </a:solidFill>
            </c:spPr>
          </c:dPt>
          <c:dPt>
            <c:idx val="4"/>
            <c:bubble3D val="0"/>
            <c:spPr>
              <a:solidFill>
                <a:srgbClr val="D60093"/>
              </a:solidFill>
            </c:spPr>
          </c:dPt>
          <c:dPt>
            <c:idx val="5"/>
            <c:bubble3D val="0"/>
            <c:spPr>
              <a:solidFill>
                <a:srgbClr val="FFFF00"/>
              </a:solidFill>
            </c:spPr>
          </c:dPt>
          <c:dLbls>
            <c:dLbl>
              <c:idx val="0"/>
              <c:layout>
                <c:manualLayout>
                  <c:x val="-0.12819903762029791"/>
                  <c:y val="-0.14204429919046477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76,1%</a:t>
                    </a:r>
                    <a:endParaRPr lang="en-US" dirty="0"/>
                  </a:p>
                </c:rich>
              </c:tx>
              <c:showLegendKey val="1"/>
              <c:showVal val="1"/>
              <c:showCatName val="1"/>
              <c:showSerName val="1"/>
              <c:showPercent val="1"/>
              <c:showBubbleSize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dirty="0" smtClean="0"/>
                      <a:t>9,9%</a:t>
                    </a:r>
                    <a:endParaRPr lang="en-US" dirty="0"/>
                  </a:p>
                </c:rich>
              </c:tx>
              <c:showLegendKey val="1"/>
              <c:showVal val="1"/>
              <c:showCatName val="1"/>
              <c:showSerName val="1"/>
              <c:showPercent val="1"/>
              <c:showBubbleSize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dirty="0" smtClean="0"/>
                      <a:t>5,8%</a:t>
                    </a:r>
                    <a:endParaRPr lang="en-US" dirty="0"/>
                  </a:p>
                </c:rich>
              </c:tx>
              <c:showLegendKey val="1"/>
              <c:showVal val="1"/>
              <c:showCatName val="1"/>
              <c:showSerName val="1"/>
              <c:showPercent val="1"/>
              <c:showBubbleSize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4.6369531933508332E-2"/>
                  <c:y val="-9.0022146648238155E-2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4,3%</a:t>
                    </a:r>
                    <a:endParaRPr lang="en-US" dirty="0"/>
                  </a:p>
                </c:rich>
              </c:tx>
              <c:showLegendKey val="1"/>
              <c:showVal val="1"/>
              <c:showCatName val="1"/>
              <c:showSerName val="1"/>
              <c:showPercent val="1"/>
              <c:showBubbleSize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3.7733978565180105E-2"/>
                  <c:y val="-5.9769243123929922E-2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0,02%</a:t>
                    </a:r>
                    <a:endParaRPr lang="en-US" dirty="0"/>
                  </a:p>
                </c:rich>
              </c:tx>
              <c:showLegendKey val="1"/>
              <c:showVal val="1"/>
              <c:showCatName val="1"/>
              <c:showSerName val="1"/>
              <c:showPercent val="1"/>
              <c:showBubbleSize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5"/>
              <c:layout>
                <c:manualLayout>
                  <c:x val="7.4665901137358518E-3"/>
                  <c:y val="-3.3680439927032464E-2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1,8%</a:t>
                    </a:r>
                    <a:endParaRPr lang="en-US" dirty="0"/>
                  </a:p>
                </c:rich>
              </c:tx>
              <c:showLegendKey val="1"/>
              <c:showVal val="1"/>
              <c:showCatName val="1"/>
              <c:showSerName val="1"/>
              <c:showPercent val="1"/>
              <c:showBubbleSize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6"/>
              <c:layout>
                <c:manualLayout>
                  <c:x val="2.8117180664916884E-2"/>
                  <c:y val="-2.8521361274751054E-2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0,08%</a:t>
                    </a:r>
                    <a:endParaRPr lang="en-US" dirty="0"/>
                  </a:p>
                </c:rich>
              </c:tx>
              <c:showLegendKey val="1"/>
              <c:showVal val="1"/>
              <c:showCatName val="1"/>
              <c:showSerName val="1"/>
              <c:showPercent val="1"/>
              <c:showBubbleSize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 b="1">
                    <a:ln>
                      <a:solidFill>
                        <a:srgbClr val="D60093"/>
                      </a:solidFill>
                    </a:ln>
                    <a:solidFill>
                      <a:srgbClr val="D60093"/>
                    </a:solidFill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1"/>
            <c:showVal val="1"/>
            <c:showCatName val="1"/>
            <c:showSerName val="1"/>
            <c:showPercent val="1"/>
            <c:showBubbleSize val="1"/>
            <c:showLeaderLines val="1"/>
            <c:leaderLines>
              <c:spPr>
                <a:ln>
                  <a:solidFill>
                    <a:srgbClr val="D60093"/>
                  </a:solidFill>
                </a:ln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доходы!$A$20:$A$26</c:f>
              <c:strCache>
                <c:ptCount val="7"/>
                <c:pt idx="0">
                  <c:v>Налог на доходы физических лиц</c:v>
                </c:pt>
                <c:pt idx="1">
                  <c:v>Акцизы</c:v>
                </c:pt>
                <c:pt idx="2">
                  <c:v>Налоги на совокупный доход</c:v>
                </c:pt>
                <c:pt idx="3">
                  <c:v>Доходы от использования имущества</c:v>
                </c:pt>
                <c:pt idx="4">
                  <c:v>Платежи за негативное воздействие на окружающую среду</c:v>
                </c:pt>
                <c:pt idx="5">
                  <c:v>Доходы от оказания платных услуг</c:v>
                </c:pt>
                <c:pt idx="6">
                  <c:v>Штрафы, санкци, возмещение ущерба</c:v>
                </c:pt>
              </c:strCache>
            </c:strRef>
          </c:cat>
          <c:val>
            <c:numRef>
              <c:f>доходы!$C$20:$C$26</c:f>
              <c:numCache>
                <c:formatCode>0.00</c:formatCode>
                <c:ptCount val="7"/>
                <c:pt idx="0">
                  <c:v>74.450683334392366</c:v>
                </c:pt>
                <c:pt idx="1">
                  <c:v>3.0436433536536427</c:v>
                </c:pt>
                <c:pt idx="2">
                  <c:v>1.233164481460064</c:v>
                </c:pt>
                <c:pt idx="3">
                  <c:v>7.3506569542883344</c:v>
                </c:pt>
                <c:pt idx="4">
                  <c:v>5.9229982831146524</c:v>
                </c:pt>
                <c:pt idx="5">
                  <c:v>7.9040749759826374</c:v>
                </c:pt>
                <c:pt idx="6">
                  <c:v>9.4565725538799258E-2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>
        <c:manualLayout>
          <c:xMode val="edge"/>
          <c:yMode val="edge"/>
          <c:x val="0.6726402012248599"/>
          <c:y val="9.4919072615923014E-2"/>
          <c:w val="0.32735979877515742"/>
          <c:h val="0.78238407699037615"/>
        </c:manualLayout>
      </c:layout>
      <c:overlay val="1"/>
      <c:txPr>
        <a:bodyPr/>
        <a:lstStyle/>
        <a:p>
          <a:pPr>
            <a:defRPr sz="1400" b="0">
              <a:ln>
                <a:solidFill>
                  <a:srgbClr val="0F511F"/>
                </a:solidFill>
              </a:ln>
              <a:solidFill>
                <a:srgbClr val="0F511F"/>
              </a:solidFill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  <c:dispBlanksAs val="zero"/>
    <c:showDLblsOverMax val="1"/>
  </c:chart>
  <c:externalData r:id="rId1">
    <c:autoUpdate val="1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1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6.3024934383202594E-4"/>
          <c:y val="3.2408667246752692E-3"/>
          <c:w val="0.65604571303588732"/>
          <c:h val="0.99588863094844815"/>
        </c:manualLayout>
      </c:layout>
      <c:pie3DChart>
        <c:varyColors val="1"/>
        <c:ser>
          <c:idx val="0"/>
          <c:order val="0"/>
          <c:explosion val="25"/>
          <c:dPt>
            <c:idx val="0"/>
            <c:bubble3D val="0"/>
            <c:spPr>
              <a:solidFill>
                <a:srgbClr val="00B0F0"/>
              </a:solidFill>
            </c:spPr>
          </c:dPt>
          <c:dPt>
            <c:idx val="1"/>
            <c:bubble3D val="0"/>
            <c:spPr>
              <a:solidFill>
                <a:srgbClr val="990033"/>
              </a:solidFill>
            </c:spPr>
          </c:dPt>
          <c:dPt>
            <c:idx val="3"/>
            <c:bubble3D val="0"/>
            <c:spPr>
              <a:solidFill>
                <a:srgbClr val="7030A0"/>
              </a:solidFill>
            </c:spPr>
          </c:dPt>
          <c:dPt>
            <c:idx val="4"/>
            <c:bubble3D val="0"/>
            <c:spPr>
              <a:solidFill>
                <a:srgbClr val="D60093"/>
              </a:solidFill>
            </c:spPr>
          </c:dPt>
          <c:dPt>
            <c:idx val="5"/>
            <c:bubble3D val="0"/>
            <c:spPr>
              <a:solidFill>
                <a:srgbClr val="FFFF00"/>
              </a:solidFill>
            </c:spPr>
          </c:dPt>
          <c:dLbls>
            <c:dLbl>
              <c:idx val="0"/>
              <c:layout>
                <c:manualLayout>
                  <c:x val="-0.1391010498687664"/>
                  <c:y val="-0.15555339049831257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>
                        <a:ln>
                          <a:solidFill>
                            <a:srgbClr val="D60093"/>
                          </a:solidFill>
                        </a:ln>
                        <a:solidFill>
                          <a:srgbClr val="D60093"/>
                        </a:solidFill>
                      </a:rPr>
                      <a:t>76,4%</a:t>
                    </a:r>
                    <a:endParaRPr lang="en-US" dirty="0">
                      <a:ln>
                        <a:solidFill>
                          <a:srgbClr val="D60093"/>
                        </a:solidFill>
                      </a:ln>
                      <a:solidFill>
                        <a:srgbClr val="D60093"/>
                      </a:solidFill>
                    </a:endParaRPr>
                  </a:p>
                </c:rich>
              </c:tx>
              <c:showLegendKey val="1"/>
              <c:showVal val="1"/>
              <c:showCatName val="1"/>
              <c:showSerName val="1"/>
              <c:showPercent val="1"/>
              <c:showBubbleSize val="1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tx>
                <c:rich>
                  <a:bodyPr/>
                  <a:lstStyle/>
                  <a:p>
                    <a:r>
                      <a:rPr lang="en-US" dirty="0" smtClean="0">
                        <a:ln>
                          <a:solidFill>
                            <a:srgbClr val="D60093"/>
                          </a:solidFill>
                        </a:ln>
                        <a:solidFill>
                          <a:srgbClr val="D60093"/>
                        </a:solidFill>
                      </a:rPr>
                      <a:t>10,5%</a:t>
                    </a:r>
                    <a:endParaRPr lang="en-US" dirty="0">
                      <a:ln>
                        <a:solidFill>
                          <a:srgbClr val="D60093"/>
                        </a:solidFill>
                      </a:ln>
                      <a:solidFill>
                        <a:srgbClr val="D60093"/>
                      </a:solidFill>
                    </a:endParaRPr>
                  </a:p>
                </c:rich>
              </c:tx>
              <c:showLegendKey val="1"/>
              <c:showVal val="1"/>
              <c:showCatName val="1"/>
              <c:showSerName val="1"/>
              <c:showPercent val="1"/>
              <c:showBubbleSize val="1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tx>
                <c:rich>
                  <a:bodyPr/>
                  <a:lstStyle/>
                  <a:p>
                    <a:r>
                      <a:rPr lang="en-US" dirty="0" smtClean="0">
                        <a:ln>
                          <a:solidFill>
                            <a:srgbClr val="D60093"/>
                          </a:solidFill>
                        </a:ln>
                        <a:solidFill>
                          <a:srgbClr val="D60093"/>
                        </a:solidFill>
                      </a:rPr>
                      <a:t>5,9%</a:t>
                    </a:r>
                    <a:endParaRPr lang="en-US" dirty="0">
                      <a:ln>
                        <a:solidFill>
                          <a:srgbClr val="D60093"/>
                        </a:solidFill>
                      </a:ln>
                      <a:solidFill>
                        <a:srgbClr val="D60093"/>
                      </a:solidFill>
                    </a:endParaRPr>
                  </a:p>
                </c:rich>
              </c:tx>
              <c:showLegendKey val="1"/>
              <c:showVal val="1"/>
              <c:showCatName val="1"/>
              <c:showSerName val="1"/>
              <c:showPercent val="1"/>
              <c:showBubbleSize val="1"/>
              <c:extLst>
                <c:ext xmlns:c15="http://schemas.microsoft.com/office/drawing/2012/chart" uri="{CE6537A1-D6FC-4f65-9D91-7224C49458BB}"/>
              </c:extLst>
            </c:dLbl>
            <c:dLbl>
              <c:idx val="3"/>
              <c:layout>
                <c:manualLayout>
                  <c:x val="4.8111603237095422E-2"/>
                  <c:y val="-8.2761926199171207E-2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>
                        <a:ln>
                          <a:solidFill>
                            <a:srgbClr val="D60093"/>
                          </a:solidFill>
                        </a:ln>
                        <a:solidFill>
                          <a:srgbClr val="D60093"/>
                        </a:solidFill>
                      </a:rPr>
                      <a:t>4,1 %</a:t>
                    </a:r>
                    <a:endParaRPr lang="en-US" dirty="0">
                      <a:ln>
                        <a:solidFill>
                          <a:srgbClr val="D60093"/>
                        </a:solidFill>
                      </a:ln>
                      <a:solidFill>
                        <a:srgbClr val="D60093"/>
                      </a:solidFill>
                    </a:endParaRPr>
                  </a:p>
                </c:rich>
              </c:tx>
              <c:showLegendKey val="1"/>
              <c:showVal val="1"/>
              <c:showCatName val="1"/>
              <c:showSerName val="1"/>
              <c:showPercent val="1"/>
              <c:showBubbleSize val="1"/>
              <c:extLst>
                <c:ext xmlns:c15="http://schemas.microsoft.com/office/drawing/2012/chart" uri="{CE6537A1-D6FC-4f65-9D91-7224C49458BB}"/>
              </c:extLst>
            </c:dLbl>
            <c:dLbl>
              <c:idx val="4"/>
              <c:layout>
                <c:manualLayout>
                  <c:x val="1.5375984251968507E-2"/>
                  <c:y val="-8.8232615243570803E-2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>
                        <a:ln>
                          <a:solidFill>
                            <a:srgbClr val="D60093"/>
                          </a:solidFill>
                        </a:ln>
                        <a:solidFill>
                          <a:srgbClr val="D60093"/>
                        </a:solidFill>
                      </a:rPr>
                      <a:t>0,02%</a:t>
                    </a:r>
                    <a:endParaRPr lang="en-US" dirty="0">
                      <a:ln>
                        <a:solidFill>
                          <a:srgbClr val="D60093"/>
                        </a:solidFill>
                      </a:ln>
                      <a:solidFill>
                        <a:srgbClr val="D60093"/>
                      </a:solidFill>
                    </a:endParaRPr>
                  </a:p>
                </c:rich>
              </c:tx>
              <c:showLegendKey val="1"/>
              <c:showVal val="1"/>
              <c:showCatName val="1"/>
              <c:showSerName val="1"/>
              <c:showPercent val="1"/>
              <c:showBubbleSize val="1"/>
              <c:extLst>
                <c:ext xmlns:c15="http://schemas.microsoft.com/office/drawing/2012/chart" uri="{CE6537A1-D6FC-4f65-9D91-7224C49458BB}"/>
              </c:extLst>
            </c:dLbl>
            <c:dLbl>
              <c:idx val="5"/>
              <c:layout>
                <c:manualLayout>
                  <c:x val="2.0382163167104152E-2"/>
                  <c:y val="-3.9624280445090976E-2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>
                        <a:ln>
                          <a:solidFill>
                            <a:srgbClr val="D60093"/>
                          </a:solidFill>
                        </a:ln>
                        <a:solidFill>
                          <a:srgbClr val="D60093"/>
                        </a:solidFill>
                      </a:rPr>
                      <a:t>1,8%</a:t>
                    </a:r>
                    <a:endParaRPr lang="en-US" dirty="0">
                      <a:ln>
                        <a:solidFill>
                          <a:srgbClr val="D60093"/>
                        </a:solidFill>
                      </a:ln>
                      <a:solidFill>
                        <a:srgbClr val="D60093"/>
                      </a:solidFill>
                    </a:endParaRPr>
                  </a:p>
                </c:rich>
              </c:tx>
              <c:showLegendKey val="1"/>
              <c:showVal val="1"/>
              <c:showCatName val="1"/>
              <c:showSerName val="1"/>
              <c:showPercent val="1"/>
              <c:showBubbleSize val="1"/>
              <c:extLst>
                <c:ext xmlns:c15="http://schemas.microsoft.com/office/drawing/2012/chart" uri="{CE6537A1-D6FC-4f65-9D91-7224C49458BB}"/>
              </c:extLst>
            </c:dLbl>
            <c:dLbl>
              <c:idx val="6"/>
              <c:tx>
                <c:rich>
                  <a:bodyPr/>
                  <a:lstStyle/>
                  <a:p>
                    <a:r>
                      <a:rPr lang="en-US" dirty="0" smtClean="0">
                        <a:ln>
                          <a:solidFill>
                            <a:srgbClr val="D60093"/>
                          </a:solidFill>
                        </a:ln>
                        <a:solidFill>
                          <a:srgbClr val="D60093"/>
                        </a:solidFill>
                      </a:rPr>
                      <a:t>0,07%</a:t>
                    </a:r>
                    <a:endParaRPr lang="en-US" dirty="0">
                      <a:ln>
                        <a:solidFill>
                          <a:srgbClr val="D60093"/>
                        </a:solidFill>
                      </a:ln>
                      <a:solidFill>
                        <a:srgbClr val="D60093"/>
                      </a:solidFill>
                    </a:endParaRPr>
                  </a:p>
                </c:rich>
              </c:tx>
              <c:showLegendKey val="1"/>
              <c:showVal val="1"/>
              <c:showCatName val="1"/>
              <c:showSerName val="1"/>
              <c:showPercent val="1"/>
              <c:showBubbleSize val="1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 b="1">
                    <a:ln>
                      <a:solidFill>
                        <a:srgbClr val="D60093"/>
                      </a:solidFill>
                    </a:ln>
                    <a:solidFill>
                      <a:srgbClr val="D60093"/>
                    </a:solidFill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1"/>
            <c:showVal val="1"/>
            <c:showCatName val="1"/>
            <c:showSerName val="1"/>
            <c:showPercent val="1"/>
            <c:showBubbleSize val="1"/>
            <c:showLeaderLines val="1"/>
            <c:leaderLines>
              <c:spPr>
                <a:ln>
                  <a:solidFill>
                    <a:srgbClr val="D60093"/>
                  </a:solidFill>
                </a:ln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доходы!$A$31:$A$37</c:f>
              <c:strCache>
                <c:ptCount val="7"/>
                <c:pt idx="0">
                  <c:v>Налог на доходы физических лиц</c:v>
                </c:pt>
                <c:pt idx="1">
                  <c:v>Акцизы</c:v>
                </c:pt>
                <c:pt idx="2">
                  <c:v>Налоги на совокупный доход</c:v>
                </c:pt>
                <c:pt idx="3">
                  <c:v>Доходы от использования имущества</c:v>
                </c:pt>
                <c:pt idx="4">
                  <c:v>Платежи за негативное воздействие на окружающую среду</c:v>
                </c:pt>
                <c:pt idx="5">
                  <c:v>Доходы от оказания платных услуг</c:v>
                </c:pt>
                <c:pt idx="6">
                  <c:v>Штрафы, санкци, возмещение ущерба</c:v>
                </c:pt>
              </c:strCache>
            </c:strRef>
          </c:cat>
          <c:val>
            <c:numRef>
              <c:f>доходы!$C$31:$C$37</c:f>
              <c:numCache>
                <c:formatCode>0.00</c:formatCode>
                <c:ptCount val="7"/>
                <c:pt idx="0">
                  <c:v>75.514138172350258</c:v>
                </c:pt>
                <c:pt idx="1">
                  <c:v>2.9110188763913247</c:v>
                </c:pt>
                <c:pt idx="2">
                  <c:v>1.2292677446772144</c:v>
                </c:pt>
                <c:pt idx="3">
                  <c:v>7.0303575884224694</c:v>
                </c:pt>
                <c:pt idx="4">
                  <c:v>5.6649080735042645</c:v>
                </c:pt>
                <c:pt idx="5">
                  <c:v>7.5596608347287013</c:v>
                </c:pt>
                <c:pt idx="6">
                  <c:v>9.0445094946038002E-2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>
        <c:manualLayout>
          <c:xMode val="edge"/>
          <c:yMode val="edge"/>
          <c:x val="0.65452843394576232"/>
          <c:y val="0.11967633887326692"/>
          <c:w val="0.33713823272090987"/>
          <c:h val="0.7345733138776811"/>
        </c:manualLayout>
      </c:layout>
      <c:overlay val="1"/>
      <c:txPr>
        <a:bodyPr/>
        <a:lstStyle/>
        <a:p>
          <a:pPr>
            <a:defRPr sz="1400">
              <a:ln>
                <a:solidFill>
                  <a:srgbClr val="0F511F"/>
                </a:solidFill>
              </a:ln>
              <a:solidFill>
                <a:srgbClr val="0F511F"/>
              </a:solidFill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  <c:dispBlanksAs val="zero"/>
    <c:showDLblsOverMax val="1"/>
  </c:chart>
  <c:externalData r:id="rId1">
    <c:autoUpdate val="1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1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40"/>
      <c:rotY val="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3.1746031746031744E-2"/>
          <c:y val="0"/>
          <c:w val="0.70289818460192477"/>
          <c:h val="1"/>
        </c:manualLayout>
      </c:layout>
      <c:pie3DChart>
        <c:varyColors val="1"/>
        <c:ser>
          <c:idx val="0"/>
          <c:order val="0"/>
          <c:explosion val="25"/>
          <c:dPt>
            <c:idx val="0"/>
            <c:bubble3D val="0"/>
            <c:spPr>
              <a:solidFill>
                <a:schemeClr val="accent2">
                  <a:lumMod val="60000"/>
                  <a:lumOff val="40000"/>
                </a:schemeClr>
              </a:solidFill>
            </c:spPr>
          </c:dPt>
          <c:dPt>
            <c:idx val="2"/>
            <c:bubble3D val="0"/>
            <c:spPr>
              <a:solidFill>
                <a:srgbClr val="92D050"/>
              </a:solidFill>
            </c:spPr>
          </c:dPt>
          <c:dPt>
            <c:idx val="3"/>
            <c:bubble3D val="0"/>
            <c:spPr>
              <a:solidFill>
                <a:srgbClr val="7030A0"/>
              </a:solidFill>
            </c:spPr>
          </c:dPt>
          <c:dPt>
            <c:idx val="4"/>
            <c:bubble3D val="0"/>
            <c:spPr>
              <a:solidFill>
                <a:srgbClr val="0066FF"/>
              </a:solidFill>
            </c:spPr>
          </c:dPt>
          <c:dPt>
            <c:idx val="5"/>
            <c:bubble3D val="0"/>
            <c:spPr>
              <a:solidFill>
                <a:srgbClr val="FFFF00"/>
              </a:solidFill>
            </c:spPr>
          </c:dPt>
          <c:dPt>
            <c:idx val="6"/>
            <c:bubble3D val="0"/>
            <c:spPr>
              <a:solidFill>
                <a:srgbClr val="0E450B"/>
              </a:solidFill>
            </c:spPr>
          </c:dPt>
          <c:dPt>
            <c:idx val="7"/>
            <c:bubble3D val="0"/>
            <c:spPr>
              <a:solidFill>
                <a:srgbClr val="C00000"/>
              </a:solidFill>
            </c:spPr>
          </c:dPt>
          <c:dPt>
            <c:idx val="8"/>
            <c:bubble3D val="0"/>
            <c:spPr>
              <a:solidFill>
                <a:srgbClr val="002060"/>
              </a:solidFill>
            </c:spPr>
          </c:dPt>
          <c:dPt>
            <c:idx val="9"/>
            <c:bubble3D val="0"/>
            <c:spPr>
              <a:solidFill>
                <a:schemeClr val="accent4">
                  <a:lumMod val="60000"/>
                  <a:lumOff val="40000"/>
                </a:schemeClr>
              </a:solidFill>
            </c:spPr>
          </c:dPt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dirty="0" smtClean="0"/>
                      <a:t>13,5%</a:t>
                    </a:r>
                    <a:endParaRPr lang="en-US" dirty="0"/>
                  </a:p>
                </c:rich>
              </c:tx>
              <c:showLegendKey val="1"/>
              <c:showVal val="1"/>
              <c:showCatName val="1"/>
              <c:showSerName val="1"/>
              <c:showPercent val="1"/>
              <c:showBubbleSize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delete val="1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3.6892607174103725E-2"/>
                  <c:y val="-3.4016765440030176E-2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5,2%</a:t>
                    </a:r>
                    <a:endParaRPr lang="en-US" dirty="0"/>
                  </a:p>
                </c:rich>
              </c:tx>
              <c:showLegendKey val="1"/>
              <c:showVal val="1"/>
              <c:showCatName val="1"/>
              <c:showSerName val="1"/>
              <c:showPercent val="1"/>
              <c:showBubbleSize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3.2036526684164852E-2"/>
                  <c:y val="8.5520984059717864E-2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0,42</a:t>
                    </a:r>
                  </a:p>
                  <a:p>
                    <a:r>
                      <a:rPr lang="en-US" dirty="0" smtClean="0"/>
                      <a:t>%</a:t>
                    </a:r>
                    <a:endParaRPr lang="en-US" dirty="0"/>
                  </a:p>
                </c:rich>
              </c:tx>
              <c:showLegendKey val="1"/>
              <c:showVal val="1"/>
              <c:showCatName val="1"/>
              <c:showSerName val="1"/>
              <c:showPercent val="1"/>
              <c:showBubbleSize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-3.9166119860017501E-2"/>
                  <c:y val="-0.24239602273899374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56,4%</a:t>
                    </a:r>
                    <a:endParaRPr lang="en-US" dirty="0"/>
                  </a:p>
                </c:rich>
              </c:tx>
              <c:showLegendKey val="1"/>
              <c:showVal val="1"/>
              <c:showCatName val="1"/>
              <c:showSerName val="1"/>
              <c:showPercent val="1"/>
              <c:showBubbleSize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5"/>
              <c:layout>
                <c:manualLayout>
                  <c:x val="7.8031167979002627E-2"/>
                  <c:y val="4.0495359960392406E-2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15,3%</a:t>
                    </a:r>
                    <a:endParaRPr lang="en-US" dirty="0"/>
                  </a:p>
                </c:rich>
              </c:tx>
              <c:showLegendKey val="1"/>
              <c:showVal val="1"/>
              <c:showCatName val="1"/>
              <c:showSerName val="1"/>
              <c:showPercent val="1"/>
              <c:showBubbleSize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6"/>
              <c:layout/>
              <c:tx>
                <c:rich>
                  <a:bodyPr/>
                  <a:lstStyle/>
                  <a:p>
                    <a:r>
                      <a:rPr lang="en-US" dirty="0" smtClean="0"/>
                      <a:t>9,1%</a:t>
                    </a:r>
                    <a:endParaRPr lang="en-US" dirty="0"/>
                  </a:p>
                </c:rich>
              </c:tx>
              <c:showLegendKey val="1"/>
              <c:showVal val="1"/>
              <c:showCatName val="1"/>
              <c:showSerName val="1"/>
              <c:showPercent val="1"/>
              <c:showBubbleSize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7"/>
              <c:delete val="1"/>
              <c:extLst>
                <c:ext xmlns:c15="http://schemas.microsoft.com/office/drawing/2012/chart" uri="{CE6537A1-D6FC-4f65-9D91-7224C49458BB}"/>
              </c:extLst>
            </c:dLbl>
            <c:dLbl>
              <c:idx val="8"/>
              <c:layout>
                <c:manualLayout>
                  <c:x val="-3.6590113735783052E-3"/>
                  <c:y val="-3.3764060837712065E-2"/>
                </c:manualLayout>
              </c:layout>
              <c:tx>
                <c:rich>
                  <a:bodyPr/>
                  <a:lstStyle/>
                  <a:p>
                    <a:endParaRPr lang="en-US" dirty="0" smtClean="0"/>
                  </a:p>
                  <a:p>
                    <a:endParaRPr lang="en-US" dirty="0"/>
                  </a:p>
                </c:rich>
              </c:tx>
              <c:showLegendKey val="1"/>
              <c:showVal val="1"/>
              <c:showCatName val="1"/>
              <c:showSerName val="1"/>
              <c:showPercent val="1"/>
              <c:showBubbleSize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9"/>
              <c:layout>
                <c:manualLayout>
                  <c:x val="5.754965004374453E-2"/>
                  <c:y val="-3.2547873892299212E-2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1,2%</a:t>
                    </a:r>
                    <a:endParaRPr lang="en-US" dirty="0"/>
                  </a:p>
                </c:rich>
              </c:tx>
              <c:showLegendKey val="1"/>
              <c:showVal val="1"/>
              <c:showCatName val="1"/>
              <c:showSerName val="1"/>
              <c:showPercent val="1"/>
              <c:showBubbleSize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 b="1">
                    <a:ln>
                      <a:solidFill>
                        <a:srgbClr val="D60093"/>
                      </a:solidFill>
                    </a:ln>
                    <a:solidFill>
                      <a:srgbClr val="D60093"/>
                    </a:solidFill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1"/>
            <c:showVal val="1"/>
            <c:showCatName val="1"/>
            <c:showSerName val="1"/>
            <c:showPercent val="1"/>
            <c:showBubbleSize val="1"/>
            <c:showLeaderLines val="1"/>
            <c:leaderLines>
              <c:spPr>
                <a:ln w="12700">
                  <a:solidFill>
                    <a:srgbClr val="990033"/>
                  </a:solidFill>
                </a:ln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Лист1!$A$1:$A$10</c:f>
              <c:strCache>
                <c:ptCount val="10"/>
                <c:pt idx="0">
                  <c:v>Общегосударственные расходы</c:v>
                </c:pt>
                <c:pt idx="1">
                  <c:v>Национальная безопасность и правоохранительная деятельность</c:v>
                </c:pt>
                <c:pt idx="2">
                  <c:v>Национальная экономика</c:v>
                </c:pt>
                <c:pt idx="3">
                  <c:v>Жилищно-коммунальное хозяйство</c:v>
                </c:pt>
                <c:pt idx="4">
                  <c:v>Образование</c:v>
                </c:pt>
                <c:pt idx="5">
                  <c:v>Культура,  кинематография</c:v>
                </c:pt>
                <c:pt idx="6">
                  <c:v>Социальная политика</c:v>
                </c:pt>
                <c:pt idx="7">
                  <c:v>Физическая культура и спорт</c:v>
                </c:pt>
                <c:pt idx="8">
                  <c:v>Средства массовой информации</c:v>
                </c:pt>
                <c:pt idx="9">
                  <c:v>Межбюджетные трансферты</c:v>
                </c:pt>
              </c:strCache>
            </c:strRef>
          </c:cat>
          <c:val>
            <c:numRef>
              <c:f>Лист1!$C$1:$C$10</c:f>
              <c:numCache>
                <c:formatCode>0.00</c:formatCode>
                <c:ptCount val="10"/>
                <c:pt idx="0">
                  <c:v>11.463502699470048</c:v>
                </c:pt>
                <c:pt idx="1">
                  <c:v>9.5087079146450766E-3</c:v>
                </c:pt>
                <c:pt idx="2">
                  <c:v>1.9169571003770931</c:v>
                </c:pt>
                <c:pt idx="3">
                  <c:v>1.7183655168812191</c:v>
                </c:pt>
                <c:pt idx="4">
                  <c:v>64.822801630548327</c:v>
                </c:pt>
                <c:pt idx="5">
                  <c:v>9.0426151413957889</c:v>
                </c:pt>
                <c:pt idx="6">
                  <c:v>8.1191478122274567</c:v>
                </c:pt>
                <c:pt idx="7">
                  <c:v>0.17432631176849289</c:v>
                </c:pt>
                <c:pt idx="8">
                  <c:v>0.69793916093494157</c:v>
                </c:pt>
                <c:pt idx="9">
                  <c:v>2.0348359184810736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>
        <c:manualLayout>
          <c:xMode val="edge"/>
          <c:yMode val="edge"/>
          <c:x val="0.7350354330708756"/>
          <c:y val="1.3851232874290118E-2"/>
          <c:w val="0.25663123359580053"/>
          <c:h val="0.98614876712570987"/>
        </c:manualLayout>
      </c:layout>
      <c:overlay val="1"/>
      <c:txPr>
        <a:bodyPr/>
        <a:lstStyle/>
        <a:p>
          <a:pPr>
            <a:defRPr sz="1200" b="1">
              <a:ln>
                <a:solidFill>
                  <a:srgbClr val="390FB1"/>
                </a:solidFill>
              </a:ln>
              <a:solidFill>
                <a:srgbClr val="390FB1"/>
              </a:solidFill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  <c:dispBlanksAs val="zero"/>
    <c:showDLblsOverMax val="1"/>
  </c:chart>
  <c:externalData r:id="rId1">
    <c:autoUpdate val="1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1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40"/>
      <c:rotY val="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4.3175853018372686E-4"/>
          <c:y val="0"/>
          <c:w val="0.74910028433945763"/>
          <c:h val="1"/>
        </c:manualLayout>
      </c:layout>
      <c:pie3DChart>
        <c:varyColors val="1"/>
        <c:ser>
          <c:idx val="0"/>
          <c:order val="0"/>
          <c:explosion val="26"/>
          <c:dPt>
            <c:idx val="0"/>
            <c:bubble3D val="0"/>
            <c:spPr>
              <a:solidFill>
                <a:schemeClr val="accent2">
                  <a:lumMod val="60000"/>
                  <a:lumOff val="40000"/>
                </a:schemeClr>
              </a:solidFill>
            </c:spPr>
          </c:dPt>
          <c:dPt>
            <c:idx val="1"/>
            <c:bubble3D val="0"/>
            <c:spPr>
              <a:solidFill>
                <a:srgbClr val="FF0000"/>
              </a:solidFill>
            </c:spPr>
          </c:dPt>
          <c:dPt>
            <c:idx val="2"/>
            <c:bubble3D val="0"/>
            <c:spPr>
              <a:solidFill>
                <a:srgbClr val="00B050"/>
              </a:solidFill>
            </c:spPr>
          </c:dPt>
          <c:dPt>
            <c:idx val="3"/>
            <c:bubble3D val="0"/>
            <c:spPr>
              <a:solidFill>
                <a:srgbClr val="7030A0"/>
              </a:solidFill>
            </c:spPr>
          </c:dPt>
          <c:dPt>
            <c:idx val="4"/>
            <c:bubble3D val="0"/>
            <c:spPr>
              <a:solidFill>
                <a:srgbClr val="0066FF"/>
              </a:solidFill>
            </c:spPr>
          </c:dPt>
          <c:dPt>
            <c:idx val="5"/>
            <c:bubble3D val="0"/>
            <c:spPr>
              <a:solidFill>
                <a:srgbClr val="FFFF00"/>
              </a:solidFill>
            </c:spPr>
          </c:dPt>
          <c:dPt>
            <c:idx val="6"/>
            <c:bubble3D val="0"/>
            <c:spPr>
              <a:solidFill>
                <a:srgbClr val="0E450B"/>
              </a:solidFill>
            </c:spPr>
          </c:dPt>
          <c:dPt>
            <c:idx val="7"/>
            <c:bubble3D val="0"/>
            <c:spPr>
              <a:solidFill>
                <a:srgbClr val="990033"/>
              </a:solidFill>
            </c:spPr>
          </c:dPt>
          <c:dPt>
            <c:idx val="8"/>
            <c:bubble3D val="0"/>
            <c:spPr>
              <a:solidFill>
                <a:srgbClr val="002060"/>
              </a:solidFill>
            </c:spPr>
          </c:dPt>
          <c:dLbls>
            <c:dLbl>
              <c:idx val="0"/>
              <c:layout>
                <c:manualLayout>
                  <c:x val="-6.0403762029747045E-2"/>
                  <c:y val="7.5591461384084471E-2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>
                        <a:ln>
                          <a:solidFill>
                            <a:srgbClr val="D60093"/>
                          </a:solidFill>
                        </a:ln>
                        <a:solidFill>
                          <a:srgbClr val="D60093"/>
                        </a:solidFill>
                      </a:rPr>
                      <a:t>14,1%</a:t>
                    </a:r>
                    <a:endParaRPr lang="en-US" dirty="0">
                      <a:ln>
                        <a:solidFill>
                          <a:srgbClr val="D60093"/>
                        </a:solidFill>
                      </a:ln>
                      <a:solidFill>
                        <a:srgbClr val="D60093"/>
                      </a:solidFill>
                    </a:endParaRPr>
                  </a:p>
                </c:rich>
              </c:tx>
              <c:showLegendKey val="1"/>
              <c:showVal val="1"/>
              <c:showCatName val="1"/>
              <c:showSerName val="1"/>
              <c:showPercent val="1"/>
              <c:showBubbleSize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delete val="1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2.8128062117235338E-2"/>
                  <c:y val="-4.6246968281520286E-2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>
                        <a:ln>
                          <a:solidFill>
                            <a:srgbClr val="D60093"/>
                          </a:solidFill>
                        </a:ln>
                        <a:solidFill>
                          <a:srgbClr val="D60093"/>
                        </a:solidFill>
                      </a:rPr>
                      <a:t>4,4%</a:t>
                    </a:r>
                    <a:endParaRPr lang="en-US" dirty="0">
                      <a:ln>
                        <a:solidFill>
                          <a:srgbClr val="D60093"/>
                        </a:solidFill>
                      </a:ln>
                      <a:solidFill>
                        <a:srgbClr val="D60093"/>
                      </a:solidFill>
                    </a:endParaRPr>
                  </a:p>
                </c:rich>
              </c:tx>
              <c:showLegendKey val="1"/>
              <c:showVal val="1"/>
              <c:showCatName val="1"/>
              <c:showSerName val="1"/>
              <c:showPercent val="1"/>
              <c:showBubbleSize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4.3800306211723525E-2"/>
                  <c:y val="1.2567265102599538E-2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>
                        <a:ln>
                          <a:solidFill>
                            <a:srgbClr val="D60093"/>
                          </a:solidFill>
                        </a:ln>
                        <a:solidFill>
                          <a:srgbClr val="D60093"/>
                        </a:solidFill>
                      </a:rPr>
                      <a:t>0,0%</a:t>
                    </a:r>
                    <a:endParaRPr lang="en-US" dirty="0">
                      <a:ln>
                        <a:solidFill>
                          <a:srgbClr val="D60093"/>
                        </a:solidFill>
                      </a:ln>
                      <a:solidFill>
                        <a:srgbClr val="D60093"/>
                      </a:solidFill>
                    </a:endParaRPr>
                  </a:p>
                </c:rich>
              </c:tx>
              <c:showLegendKey val="1"/>
              <c:showVal val="1"/>
              <c:showCatName val="1"/>
              <c:showSerName val="1"/>
              <c:showPercent val="1"/>
              <c:showBubbleSize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-6.0641185476815247E-2"/>
                  <c:y val="-0.24457200828694275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>
                        <a:ln>
                          <a:solidFill>
                            <a:srgbClr val="D60093"/>
                          </a:solidFill>
                        </a:ln>
                        <a:solidFill>
                          <a:srgbClr val="D60093"/>
                        </a:solidFill>
                      </a:rPr>
                      <a:t>59,7%</a:t>
                    </a:r>
                    <a:endParaRPr lang="en-US" dirty="0">
                      <a:ln>
                        <a:solidFill>
                          <a:srgbClr val="D60093"/>
                        </a:solidFill>
                      </a:ln>
                      <a:solidFill>
                        <a:srgbClr val="D60093"/>
                      </a:solidFill>
                    </a:endParaRPr>
                  </a:p>
                </c:rich>
              </c:tx>
              <c:showLegendKey val="1"/>
              <c:showVal val="1"/>
              <c:showCatName val="1"/>
              <c:showSerName val="1"/>
              <c:showPercent val="1"/>
              <c:showBubbleSize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5"/>
              <c:layout/>
              <c:tx>
                <c:rich>
                  <a:bodyPr/>
                  <a:lstStyle/>
                  <a:p>
                    <a:r>
                      <a:rPr lang="en-US" dirty="0" smtClean="0">
                        <a:ln>
                          <a:solidFill>
                            <a:srgbClr val="D60093"/>
                          </a:solidFill>
                        </a:ln>
                        <a:solidFill>
                          <a:srgbClr val="D60093"/>
                        </a:solidFill>
                      </a:rPr>
                      <a:t>11,4</a:t>
                    </a:r>
                  </a:p>
                  <a:p>
                    <a:r>
                      <a:rPr lang="en-US" dirty="0" smtClean="0">
                        <a:ln>
                          <a:solidFill>
                            <a:srgbClr val="D60093"/>
                          </a:solidFill>
                        </a:ln>
                        <a:solidFill>
                          <a:srgbClr val="D60093"/>
                        </a:solidFill>
                      </a:rPr>
                      <a:t>%</a:t>
                    </a:r>
                    <a:endParaRPr lang="en-US" dirty="0">
                      <a:ln>
                        <a:solidFill>
                          <a:srgbClr val="D60093"/>
                        </a:solidFill>
                      </a:ln>
                      <a:solidFill>
                        <a:srgbClr val="D60093"/>
                      </a:solidFill>
                    </a:endParaRPr>
                  </a:p>
                </c:rich>
              </c:tx>
              <c:showLegendKey val="1"/>
              <c:showVal val="1"/>
              <c:showCatName val="1"/>
              <c:showSerName val="1"/>
              <c:showPercent val="1"/>
              <c:showBubbleSize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6"/>
              <c:layout/>
              <c:tx>
                <c:rich>
                  <a:bodyPr/>
                  <a:lstStyle/>
                  <a:p>
                    <a:r>
                      <a:rPr lang="en-US" dirty="0" smtClean="0">
                        <a:ln>
                          <a:solidFill>
                            <a:srgbClr val="D60093"/>
                          </a:solidFill>
                        </a:ln>
                        <a:solidFill>
                          <a:srgbClr val="D60093"/>
                        </a:solidFill>
                      </a:rPr>
                      <a:t>7,8</a:t>
                    </a:r>
                  </a:p>
                  <a:p>
                    <a:r>
                      <a:rPr lang="en-US" dirty="0" smtClean="0">
                        <a:ln>
                          <a:solidFill>
                            <a:srgbClr val="D60093"/>
                          </a:solidFill>
                        </a:ln>
                        <a:solidFill>
                          <a:srgbClr val="D60093"/>
                        </a:solidFill>
                      </a:rPr>
                      <a:t>%</a:t>
                    </a:r>
                    <a:endParaRPr lang="en-US" dirty="0">
                      <a:ln>
                        <a:solidFill>
                          <a:srgbClr val="D60093"/>
                        </a:solidFill>
                      </a:ln>
                      <a:solidFill>
                        <a:srgbClr val="D60093"/>
                      </a:solidFill>
                    </a:endParaRPr>
                  </a:p>
                </c:rich>
              </c:tx>
              <c:showLegendKey val="1"/>
              <c:showVal val="1"/>
              <c:showCatName val="1"/>
              <c:showSerName val="1"/>
              <c:showPercent val="1"/>
              <c:showBubbleSize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7"/>
              <c:delete val="1"/>
              <c:extLst>
                <c:ext xmlns:c15="http://schemas.microsoft.com/office/drawing/2012/chart" uri="{CE6537A1-D6FC-4f65-9D91-7224C49458BB}"/>
              </c:extLst>
            </c:dLbl>
            <c:dLbl>
              <c:idx val="8"/>
              <c:layout/>
              <c:tx>
                <c:rich>
                  <a:bodyPr/>
                  <a:lstStyle/>
                  <a:p>
                    <a:r>
                      <a:rPr lang="en-US" dirty="0" smtClean="0">
                        <a:ln>
                          <a:solidFill>
                            <a:srgbClr val="D60093"/>
                          </a:solidFill>
                        </a:ln>
                        <a:solidFill>
                          <a:srgbClr val="D60093"/>
                        </a:solidFill>
                      </a:rPr>
                      <a:t>0,0</a:t>
                    </a:r>
                  </a:p>
                  <a:p>
                    <a:r>
                      <a:rPr lang="en-US" dirty="0" smtClean="0">
                        <a:ln>
                          <a:solidFill>
                            <a:srgbClr val="D60093"/>
                          </a:solidFill>
                        </a:ln>
                        <a:solidFill>
                          <a:srgbClr val="D60093"/>
                        </a:solidFill>
                      </a:rPr>
                      <a:t>%</a:t>
                    </a:r>
                    <a:endParaRPr lang="en-US" dirty="0">
                      <a:ln>
                        <a:solidFill>
                          <a:srgbClr val="D60093"/>
                        </a:solidFill>
                      </a:ln>
                      <a:solidFill>
                        <a:srgbClr val="D60093"/>
                      </a:solidFill>
                    </a:endParaRPr>
                  </a:p>
                </c:rich>
              </c:tx>
              <c:showLegendKey val="1"/>
              <c:showVal val="1"/>
              <c:showCatName val="1"/>
              <c:showSerName val="1"/>
              <c:showPercent val="1"/>
              <c:showBubbleSize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9"/>
              <c:layout>
                <c:manualLayout>
                  <c:x val="5.0555336832895904E-2"/>
                  <c:y val="-7.0420226387959764E-3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>
                        <a:ln>
                          <a:solidFill>
                            <a:srgbClr val="D60093"/>
                          </a:solidFill>
                        </a:ln>
                        <a:solidFill>
                          <a:srgbClr val="D60093"/>
                        </a:solidFill>
                      </a:rPr>
                      <a:t>1,2%</a:t>
                    </a:r>
                    <a:endParaRPr lang="en-US" dirty="0">
                      <a:ln>
                        <a:solidFill>
                          <a:srgbClr val="D60093"/>
                        </a:solidFill>
                      </a:ln>
                      <a:solidFill>
                        <a:srgbClr val="D60093"/>
                      </a:solidFill>
                    </a:endParaRPr>
                  </a:p>
                </c:rich>
              </c:tx>
              <c:showLegendKey val="1"/>
              <c:showVal val="1"/>
              <c:showCatName val="1"/>
              <c:showSerName val="1"/>
              <c:showPercent val="1"/>
              <c:showBubbleSize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 b="1">
                    <a:ln>
                      <a:solidFill>
                        <a:srgbClr val="D60093"/>
                      </a:solidFill>
                    </a:ln>
                    <a:solidFill>
                      <a:srgbClr val="D60093"/>
                    </a:solidFill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1"/>
            <c:showVal val="1"/>
            <c:showCatName val="1"/>
            <c:showSerName val="1"/>
            <c:showPercent val="1"/>
            <c:showBubbleSize val="1"/>
            <c:showLeaderLines val="1"/>
            <c:leaderLines>
              <c:spPr>
                <a:ln w="12700">
                  <a:solidFill>
                    <a:srgbClr val="D60093"/>
                  </a:solidFill>
                </a:ln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Лист1!$A$14:$A$23</c:f>
              <c:strCache>
                <c:ptCount val="10"/>
                <c:pt idx="0">
                  <c:v>Общегосударственные расходы</c:v>
                </c:pt>
                <c:pt idx="1">
                  <c:v>Национальная безопасность и правоохранительная деятельность</c:v>
                </c:pt>
                <c:pt idx="2">
                  <c:v>Национальная экономика</c:v>
                </c:pt>
                <c:pt idx="3">
                  <c:v>Жилищно-коммунальное хозяйство</c:v>
                </c:pt>
                <c:pt idx="4">
                  <c:v>Образование</c:v>
                </c:pt>
                <c:pt idx="5">
                  <c:v>Культура,  кинематография</c:v>
                </c:pt>
                <c:pt idx="6">
                  <c:v>Социальная политика</c:v>
                </c:pt>
                <c:pt idx="7">
                  <c:v>Физическая культура и спорт</c:v>
                </c:pt>
                <c:pt idx="8">
                  <c:v>Средства массовой информации</c:v>
                </c:pt>
                <c:pt idx="9">
                  <c:v>Межбюджетные трансферты</c:v>
                </c:pt>
              </c:strCache>
            </c:strRef>
          </c:cat>
          <c:val>
            <c:numRef>
              <c:f>Лист1!$C$14:$C$23</c:f>
              <c:numCache>
                <c:formatCode>0.00</c:formatCode>
                <c:ptCount val="10"/>
                <c:pt idx="0">
                  <c:v>12.014586247563765</c:v>
                </c:pt>
                <c:pt idx="1">
                  <c:v>9.8077972190588111E-3</c:v>
                </c:pt>
                <c:pt idx="2">
                  <c:v>1.8925795713372235</c:v>
                </c:pt>
                <c:pt idx="3">
                  <c:v>4.0538895172108867E-2</c:v>
                </c:pt>
                <c:pt idx="4">
                  <c:v>65.807582964459058</c:v>
                </c:pt>
                <c:pt idx="5">
                  <c:v>9.3270438457999703</c:v>
                </c:pt>
                <c:pt idx="6">
                  <c:v>8.3742026150523206</c:v>
                </c:pt>
                <c:pt idx="7">
                  <c:v>0.11507815403695423</c:v>
                </c:pt>
                <c:pt idx="8">
                  <c:v>0.73950791031701835</c:v>
                </c:pt>
                <c:pt idx="9">
                  <c:v>1.6790719990426546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>
        <c:manualLayout>
          <c:xMode val="edge"/>
          <c:yMode val="edge"/>
          <c:x val="0.74892432195975489"/>
          <c:y val="1.3851232874290118E-2"/>
          <c:w val="0.24968678915135756"/>
          <c:h val="0.98614876712570987"/>
        </c:manualLayout>
      </c:layout>
      <c:overlay val="1"/>
      <c:txPr>
        <a:bodyPr/>
        <a:lstStyle/>
        <a:p>
          <a:pPr>
            <a:defRPr sz="1200" b="1">
              <a:ln>
                <a:solidFill>
                  <a:srgbClr val="390FB1"/>
                </a:solidFill>
              </a:ln>
              <a:solidFill>
                <a:srgbClr val="390FB1"/>
              </a:solidFill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  <c:dispBlanksAs val="zero"/>
    <c:showDLblsOverMax val="1"/>
  </c:chart>
  <c:externalData r:id="rId1">
    <c:autoUpdate val="1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1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"/>
          <c:y val="0"/>
          <c:w val="0.75048917322834663"/>
          <c:h val="1"/>
        </c:manualLayout>
      </c:layout>
      <c:pie3DChart>
        <c:varyColors val="1"/>
        <c:ser>
          <c:idx val="0"/>
          <c:order val="0"/>
          <c:explosion val="25"/>
          <c:dPt>
            <c:idx val="0"/>
            <c:bubble3D val="0"/>
            <c:spPr>
              <a:solidFill>
                <a:schemeClr val="accent2">
                  <a:lumMod val="60000"/>
                  <a:lumOff val="40000"/>
                </a:schemeClr>
              </a:solidFill>
            </c:spPr>
          </c:dPt>
          <c:dPt>
            <c:idx val="1"/>
            <c:bubble3D val="0"/>
            <c:spPr>
              <a:solidFill>
                <a:srgbClr val="FF0000"/>
              </a:solidFill>
            </c:spPr>
          </c:dPt>
          <c:dPt>
            <c:idx val="2"/>
            <c:bubble3D val="0"/>
            <c:spPr>
              <a:solidFill>
                <a:srgbClr val="00B050"/>
              </a:solidFill>
            </c:spPr>
          </c:dPt>
          <c:dPt>
            <c:idx val="3"/>
            <c:bubble3D val="0"/>
            <c:spPr>
              <a:solidFill>
                <a:srgbClr val="7030A0"/>
              </a:solidFill>
            </c:spPr>
          </c:dPt>
          <c:dPt>
            <c:idx val="4"/>
            <c:bubble3D val="0"/>
            <c:spPr>
              <a:solidFill>
                <a:srgbClr val="0070C0"/>
              </a:solidFill>
            </c:spPr>
          </c:dPt>
          <c:dPt>
            <c:idx val="5"/>
            <c:bubble3D val="0"/>
            <c:spPr>
              <a:solidFill>
                <a:srgbClr val="FFFF00"/>
              </a:solidFill>
            </c:spPr>
          </c:dPt>
          <c:dPt>
            <c:idx val="6"/>
            <c:bubble3D val="0"/>
            <c:spPr>
              <a:solidFill>
                <a:srgbClr val="0F511F"/>
              </a:solidFill>
            </c:spPr>
          </c:dPt>
          <c:dPt>
            <c:idx val="7"/>
            <c:bubble3D val="0"/>
            <c:spPr>
              <a:solidFill>
                <a:srgbClr val="990033"/>
              </a:solidFill>
            </c:spPr>
          </c:dPt>
          <c:dPt>
            <c:idx val="8"/>
            <c:bubble3D val="0"/>
            <c:spPr>
              <a:solidFill>
                <a:srgbClr val="002060"/>
              </a:solidFill>
            </c:spPr>
          </c:dPt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dirty="0" smtClean="0">
                        <a:ln>
                          <a:solidFill>
                            <a:srgbClr val="D60093"/>
                          </a:solidFill>
                        </a:ln>
                        <a:solidFill>
                          <a:srgbClr val="D60093"/>
                        </a:solidFill>
                      </a:rPr>
                      <a:t>14,0%</a:t>
                    </a:r>
                    <a:endParaRPr lang="en-US" dirty="0">
                      <a:ln>
                        <a:solidFill>
                          <a:srgbClr val="D60093"/>
                        </a:solidFill>
                      </a:ln>
                      <a:solidFill>
                        <a:srgbClr val="D60093"/>
                      </a:solidFill>
                    </a:endParaRPr>
                  </a:p>
                </c:rich>
              </c:tx>
              <c:showLegendKey val="1"/>
              <c:showVal val="1"/>
              <c:showCatName val="1"/>
              <c:showSerName val="1"/>
              <c:showPercent val="1"/>
              <c:showBubbleSize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delete val="1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2.3515419947506548E-2"/>
                  <c:y val="-1.3816421526011641E-2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>
                        <a:ln>
                          <a:solidFill>
                            <a:srgbClr val="D60093"/>
                          </a:solidFill>
                        </a:ln>
                        <a:solidFill>
                          <a:srgbClr val="D60093"/>
                        </a:solidFill>
                      </a:rPr>
                      <a:t>4,9%</a:t>
                    </a:r>
                    <a:endParaRPr lang="en-US" dirty="0">
                      <a:ln>
                        <a:solidFill>
                          <a:srgbClr val="D60093"/>
                        </a:solidFill>
                      </a:ln>
                      <a:solidFill>
                        <a:srgbClr val="D60093"/>
                      </a:solidFill>
                    </a:endParaRPr>
                  </a:p>
                </c:rich>
              </c:tx>
              <c:showLegendKey val="1"/>
              <c:showVal val="1"/>
              <c:showCatName val="1"/>
              <c:showSerName val="1"/>
              <c:showPercent val="1"/>
              <c:showBubbleSize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2.3199365704286972E-2"/>
                  <c:y val="8.5197183264619294E-2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>
                        <a:ln>
                          <a:solidFill>
                            <a:srgbClr val="D60093"/>
                          </a:solidFill>
                        </a:ln>
                        <a:solidFill>
                          <a:srgbClr val="D60093"/>
                        </a:solidFill>
                      </a:rPr>
                      <a:t>0,0</a:t>
                    </a:r>
                  </a:p>
                  <a:p>
                    <a:r>
                      <a:rPr lang="en-US" dirty="0" smtClean="0">
                        <a:ln>
                          <a:solidFill>
                            <a:srgbClr val="D60093"/>
                          </a:solidFill>
                        </a:ln>
                        <a:solidFill>
                          <a:srgbClr val="D60093"/>
                        </a:solidFill>
                      </a:rPr>
                      <a:t>%</a:t>
                    </a:r>
                    <a:endParaRPr lang="en-US" dirty="0">
                      <a:ln>
                        <a:solidFill>
                          <a:srgbClr val="D60093"/>
                        </a:solidFill>
                      </a:ln>
                      <a:solidFill>
                        <a:srgbClr val="D60093"/>
                      </a:solidFill>
                    </a:endParaRPr>
                  </a:p>
                </c:rich>
              </c:tx>
              <c:showLegendKey val="1"/>
              <c:showVal val="1"/>
              <c:showCatName val="1"/>
              <c:showSerName val="1"/>
              <c:showPercent val="1"/>
              <c:showBubbleSize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/>
              <c:tx>
                <c:rich>
                  <a:bodyPr/>
                  <a:lstStyle/>
                  <a:p>
                    <a:r>
                      <a:rPr lang="en-US" dirty="0" smtClean="0">
                        <a:ln>
                          <a:solidFill>
                            <a:srgbClr val="D60093"/>
                          </a:solidFill>
                        </a:ln>
                        <a:solidFill>
                          <a:srgbClr val="D60093"/>
                        </a:solidFill>
                      </a:rPr>
                      <a:t>59,3%</a:t>
                    </a:r>
                    <a:endParaRPr lang="en-US" dirty="0">
                      <a:ln>
                        <a:solidFill>
                          <a:srgbClr val="D60093"/>
                        </a:solidFill>
                      </a:ln>
                      <a:solidFill>
                        <a:srgbClr val="D60093"/>
                      </a:solidFill>
                    </a:endParaRPr>
                  </a:p>
                </c:rich>
              </c:tx>
              <c:showLegendKey val="1"/>
              <c:showVal val="1"/>
              <c:showCatName val="1"/>
              <c:showSerName val="1"/>
              <c:showPercent val="1"/>
              <c:showBubbleSize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5"/>
              <c:layout/>
              <c:tx>
                <c:rich>
                  <a:bodyPr/>
                  <a:lstStyle/>
                  <a:p>
                    <a:r>
                      <a:rPr lang="en-US" dirty="0" smtClean="0">
                        <a:ln>
                          <a:solidFill>
                            <a:srgbClr val="D60093"/>
                          </a:solidFill>
                        </a:ln>
                        <a:solidFill>
                          <a:srgbClr val="D60093"/>
                        </a:solidFill>
                      </a:rPr>
                      <a:t>11,4%</a:t>
                    </a:r>
                    <a:endParaRPr lang="en-US" dirty="0">
                      <a:ln>
                        <a:solidFill>
                          <a:srgbClr val="D60093"/>
                        </a:solidFill>
                      </a:ln>
                      <a:solidFill>
                        <a:srgbClr val="D60093"/>
                      </a:solidFill>
                    </a:endParaRPr>
                  </a:p>
                </c:rich>
              </c:tx>
              <c:showLegendKey val="1"/>
              <c:showVal val="1"/>
              <c:showCatName val="1"/>
              <c:showSerName val="1"/>
              <c:showPercent val="1"/>
              <c:showBubbleSize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6"/>
              <c:layout>
                <c:manualLayout>
                  <c:x val="6.2262412510937004E-2"/>
                  <c:y val="8.5619155745603845E-2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>
                        <a:ln>
                          <a:solidFill>
                            <a:srgbClr val="D60093"/>
                          </a:solidFill>
                        </a:ln>
                        <a:solidFill>
                          <a:srgbClr val="D60093"/>
                        </a:solidFill>
                      </a:rPr>
                      <a:t>7,0</a:t>
                    </a:r>
                  </a:p>
                  <a:p>
                    <a:endParaRPr lang="en-US" dirty="0" smtClean="0">
                      <a:ln>
                        <a:solidFill>
                          <a:srgbClr val="D60093"/>
                        </a:solidFill>
                      </a:ln>
                      <a:solidFill>
                        <a:srgbClr val="D60093"/>
                      </a:solidFill>
                    </a:endParaRPr>
                  </a:p>
                  <a:p>
                    <a:r>
                      <a:rPr lang="en-US" dirty="0" smtClean="0">
                        <a:ln>
                          <a:solidFill>
                            <a:srgbClr val="D60093"/>
                          </a:solidFill>
                        </a:ln>
                        <a:solidFill>
                          <a:srgbClr val="D60093"/>
                        </a:solidFill>
                      </a:rPr>
                      <a:t>%</a:t>
                    </a:r>
                    <a:endParaRPr lang="en-US" dirty="0">
                      <a:ln>
                        <a:solidFill>
                          <a:srgbClr val="D60093"/>
                        </a:solidFill>
                      </a:ln>
                      <a:solidFill>
                        <a:srgbClr val="D60093"/>
                      </a:solidFill>
                    </a:endParaRPr>
                  </a:p>
                </c:rich>
              </c:tx>
              <c:showLegendKey val="1"/>
              <c:showVal val="1"/>
              <c:showCatName val="1"/>
              <c:showSerName val="1"/>
              <c:showPercent val="1"/>
              <c:showBubbleSize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7"/>
              <c:delete val="1"/>
              <c:extLst>
                <c:ext xmlns:c15="http://schemas.microsoft.com/office/drawing/2012/chart" uri="{CE6537A1-D6FC-4f65-9D91-7224C49458BB}"/>
              </c:extLst>
            </c:dLbl>
            <c:dLbl>
              <c:idx val="8"/>
              <c:layout>
                <c:manualLayout>
                  <c:x val="6.7253937007874607E-3"/>
                  <c:y val="-7.9382030418857136E-2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>
                        <a:ln>
                          <a:solidFill>
                            <a:srgbClr val="D60093"/>
                          </a:solidFill>
                        </a:ln>
                        <a:solidFill>
                          <a:srgbClr val="D60093"/>
                        </a:solidFill>
                      </a:rPr>
                      <a:t>0,0</a:t>
                    </a:r>
                  </a:p>
                  <a:p>
                    <a:r>
                      <a:rPr lang="en-US" dirty="0" smtClean="0">
                        <a:ln>
                          <a:solidFill>
                            <a:srgbClr val="D60093"/>
                          </a:solidFill>
                        </a:ln>
                        <a:solidFill>
                          <a:srgbClr val="D60093"/>
                        </a:solidFill>
                      </a:rPr>
                      <a:t>%</a:t>
                    </a:r>
                    <a:endParaRPr lang="en-US" dirty="0">
                      <a:ln>
                        <a:solidFill>
                          <a:srgbClr val="D60093"/>
                        </a:solidFill>
                      </a:ln>
                      <a:solidFill>
                        <a:srgbClr val="D60093"/>
                      </a:solidFill>
                    </a:endParaRPr>
                  </a:p>
                </c:rich>
              </c:tx>
              <c:showLegendKey val="1"/>
              <c:showVal val="1"/>
              <c:showCatName val="1"/>
              <c:showSerName val="1"/>
              <c:showPercent val="1"/>
              <c:showBubbleSize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9"/>
              <c:layout>
                <c:manualLayout>
                  <c:x val="5.2771325459317592E-2"/>
                  <c:y val="-5.0727133548856884E-2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>
                        <a:ln>
                          <a:solidFill>
                            <a:srgbClr val="D60093"/>
                          </a:solidFill>
                        </a:ln>
                        <a:solidFill>
                          <a:srgbClr val="D60093"/>
                        </a:solidFill>
                      </a:rPr>
                      <a:t>1,1%</a:t>
                    </a:r>
                    <a:endParaRPr lang="en-US" dirty="0">
                      <a:ln>
                        <a:solidFill>
                          <a:srgbClr val="D60093"/>
                        </a:solidFill>
                      </a:ln>
                      <a:solidFill>
                        <a:srgbClr val="D60093"/>
                      </a:solidFill>
                    </a:endParaRPr>
                  </a:p>
                </c:rich>
              </c:tx>
              <c:showLegendKey val="1"/>
              <c:showVal val="1"/>
              <c:showCatName val="1"/>
              <c:showSerName val="1"/>
              <c:showPercent val="1"/>
              <c:showBubbleSize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 b="1">
                    <a:ln>
                      <a:solidFill>
                        <a:srgbClr val="D60093"/>
                      </a:solidFill>
                    </a:ln>
                    <a:solidFill>
                      <a:srgbClr val="D60093"/>
                    </a:solidFill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1"/>
            <c:showVal val="1"/>
            <c:showCatName val="1"/>
            <c:showSerName val="1"/>
            <c:showPercent val="1"/>
            <c:showBubbleSize val="1"/>
            <c:showLeaderLines val="1"/>
            <c:leaderLines>
              <c:spPr>
                <a:ln w="12700">
                  <a:solidFill>
                    <a:srgbClr val="D60093"/>
                  </a:solidFill>
                </a:ln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[расходы.xlsx]Лист1!$A$26:$A$35</c:f>
              <c:strCache>
                <c:ptCount val="10"/>
                <c:pt idx="0">
                  <c:v>Общегосударственные расходы</c:v>
                </c:pt>
                <c:pt idx="1">
                  <c:v>Национальная безопасность и правоохранительная деятельность</c:v>
                </c:pt>
                <c:pt idx="2">
                  <c:v>Национальная экономика</c:v>
                </c:pt>
                <c:pt idx="3">
                  <c:v>Жилищно-коммунальное хозяйство</c:v>
                </c:pt>
                <c:pt idx="4">
                  <c:v>Образование</c:v>
                </c:pt>
                <c:pt idx="5">
                  <c:v>Культура,  кинематография</c:v>
                </c:pt>
                <c:pt idx="6">
                  <c:v>Социальная политика</c:v>
                </c:pt>
                <c:pt idx="7">
                  <c:v>Физическая культура и спорт</c:v>
                </c:pt>
                <c:pt idx="8">
                  <c:v>Средства массовой информации</c:v>
                </c:pt>
                <c:pt idx="9">
                  <c:v>Межбюджетные трансферты</c:v>
                </c:pt>
              </c:strCache>
            </c:strRef>
          </c:cat>
          <c:val>
            <c:numRef>
              <c:f>[расходы.xlsx]Лист1!$C$26:$C$35</c:f>
              <c:numCache>
                <c:formatCode>0.00</c:formatCode>
                <c:ptCount val="10"/>
                <c:pt idx="0">
                  <c:v>12.998617034104972</c:v>
                </c:pt>
                <c:pt idx="1">
                  <c:v>9.5949789551887325E-3</c:v>
                </c:pt>
                <c:pt idx="2">
                  <c:v>1.7555629153308576</c:v>
                </c:pt>
                <c:pt idx="3">
                  <c:v>4.3177405298349299E-2</c:v>
                </c:pt>
                <c:pt idx="4">
                  <c:v>65.378155983276471</c:v>
                </c:pt>
                <c:pt idx="5">
                  <c:v>9.1238897957689868</c:v>
                </c:pt>
                <c:pt idx="6">
                  <c:v>8.1912124250907592</c:v>
                </c:pt>
                <c:pt idx="7">
                  <c:v>0.1125810864075478</c:v>
                </c:pt>
                <c:pt idx="8">
                  <c:v>0.74457036692264456</c:v>
                </c:pt>
                <c:pt idx="9">
                  <c:v>1.6426380088440822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>
        <c:manualLayout>
          <c:xMode val="edge"/>
          <c:yMode val="edge"/>
          <c:x val="0.74163046806649791"/>
          <c:y val="0"/>
          <c:w val="0.25003619860017479"/>
          <c:h val="0.99915937040453362"/>
        </c:manualLayout>
      </c:layout>
      <c:overlay val="1"/>
      <c:txPr>
        <a:bodyPr/>
        <a:lstStyle/>
        <a:p>
          <a:pPr>
            <a:defRPr sz="1200" b="1">
              <a:ln>
                <a:solidFill>
                  <a:srgbClr val="390FB1"/>
                </a:solidFill>
              </a:ln>
              <a:solidFill>
                <a:srgbClr val="390FB1"/>
              </a:solidFill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  <c:dispBlanksAs val="zero"/>
    <c:showDLblsOverMax val="1"/>
  </c:chart>
  <c:externalData r:id="rId1">
    <c:autoUpdate val="1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1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0130555555555557"/>
          <c:y val="9.4996259243673789E-2"/>
          <c:w val="0.89836111111111117"/>
          <c:h val="0.80337962962962961"/>
        </c:manualLayout>
      </c:layout>
      <c:barChart>
        <c:barDir val="col"/>
        <c:grouping val="clustered"/>
        <c:varyColors val="1"/>
        <c:ser>
          <c:idx val="0"/>
          <c:order val="0"/>
          <c:tx>
            <c:strRef>
              <c:f>Лист10!$A$2</c:f>
              <c:strCache>
                <c:ptCount val="1"/>
                <c:pt idx="0">
                  <c:v>расходы бюджета, всего</c:v>
                </c:pt>
              </c:strCache>
            </c:strRef>
          </c:tx>
          <c:spPr>
            <a:solidFill>
              <a:srgbClr val="00CC00"/>
            </a:solidFill>
          </c:spPr>
          <c:invertIfNegative val="1"/>
          <c:dLbls>
            <c:dLbl>
              <c:idx val="0"/>
              <c:delete val="1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1.9444444444444445E-2"/>
                  <c:y val="-7.6581056396477956E-2"/>
                </c:manualLayout>
              </c:layout>
              <c:tx>
                <c:rich>
                  <a:bodyPr/>
                  <a:lstStyle/>
                  <a:p>
                    <a:r>
                      <a:rPr lang="ru-RU" dirty="0"/>
                      <a:t>расходы бюджета, </a:t>
                    </a:r>
                    <a:r>
                      <a:rPr lang="ru-RU" dirty="0" smtClean="0"/>
                      <a:t>всего: 2023 год:</a:t>
                    </a:r>
                    <a:r>
                      <a:rPr lang="ru-RU" baseline="0" dirty="0" smtClean="0"/>
                      <a:t> 448,9</a:t>
                    </a:r>
                    <a:endParaRPr lang="ru-RU" dirty="0"/>
                  </a:p>
                </c:rich>
              </c:tx>
              <c:showLegendKey val="1"/>
              <c:showVal val="1"/>
              <c:showCatName val="1"/>
              <c:showSerName val="1"/>
              <c:showPercent val="1"/>
              <c:showBubbleSize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4.1666666666666675E-3"/>
                  <c:y val="-5.1965716840467191E-2"/>
                </c:manualLayout>
              </c:layout>
              <c:tx>
                <c:rich>
                  <a:bodyPr/>
                  <a:lstStyle/>
                  <a:p>
                    <a:r>
                      <a:rPr lang="ru-RU" dirty="0"/>
                      <a:t>расходы бюджета, </a:t>
                    </a:r>
                    <a:r>
                      <a:rPr lang="ru-RU" dirty="0" smtClean="0"/>
                      <a:t>всего:2024 год: 378,3</a:t>
                    </a:r>
                  </a:p>
                  <a:p>
                    <a:endParaRPr lang="ru-RU" dirty="0"/>
                  </a:p>
                </c:rich>
              </c:tx>
              <c:showLegendKey val="1"/>
              <c:showVal val="1"/>
              <c:showCatName val="1"/>
              <c:showSerName val="1"/>
              <c:showPercent val="1"/>
              <c:showBubbleSize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0"/>
                  <c:y val="-8.205113185336925E-2"/>
                </c:manualLayout>
              </c:layout>
              <c:tx>
                <c:rich>
                  <a:bodyPr/>
                  <a:lstStyle/>
                  <a:p>
                    <a:r>
                      <a:rPr lang="ru-RU" dirty="0"/>
                      <a:t>расходы бюджета, </a:t>
                    </a:r>
                    <a:r>
                      <a:rPr lang="ru-RU" dirty="0" smtClean="0"/>
                      <a:t>всего: 2025 год: 382,7</a:t>
                    </a:r>
                    <a:endParaRPr lang="ru-RU" dirty="0"/>
                  </a:p>
                </c:rich>
              </c:tx>
              <c:showLegendKey val="1"/>
              <c:showVal val="1"/>
              <c:showCatName val="1"/>
              <c:showSerName val="1"/>
              <c:showPercent val="1"/>
              <c:showBubbleSize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 b="1">
                    <a:ln>
                      <a:solidFill>
                        <a:srgbClr val="0F511F"/>
                      </a:solidFill>
                    </a:ln>
                    <a:solidFill>
                      <a:srgbClr val="0F511F"/>
                    </a:solidFill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1"/>
            <c:showVal val="1"/>
            <c:showCatName val="1"/>
            <c:showSerName val="1"/>
            <c:showPercent val="1"/>
            <c:showBubbleSize val="1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Лист10!$B$1:$E$1</c:f>
              <c:strCache>
                <c:ptCount val="4"/>
                <c:pt idx="0">
                  <c:v>2016 год</c:v>
                </c:pt>
                <c:pt idx="1">
                  <c:v>2017 год</c:v>
                </c:pt>
                <c:pt idx="2">
                  <c:v>2018 год</c:v>
                </c:pt>
                <c:pt idx="3">
                  <c:v>2019 год</c:v>
                </c:pt>
              </c:strCache>
            </c:strRef>
          </c:cat>
          <c:val>
            <c:numRef>
              <c:f>Лист10!$B$2:$E$2</c:f>
              <c:numCache>
                <c:formatCode>General</c:formatCode>
                <c:ptCount val="4"/>
                <c:pt idx="0">
                  <c:v>383.8</c:v>
                </c:pt>
                <c:pt idx="1">
                  <c:v>315.5</c:v>
                </c:pt>
                <c:pt idx="2">
                  <c:v>305.89999999999969</c:v>
                </c:pt>
                <c:pt idx="3">
                  <c:v>312.7</c:v>
                </c:pt>
              </c:numCache>
            </c:numRef>
          </c:val>
          <c:extLst>
            <c:ext xmlns:c14="http://schemas.microsoft.com/office/drawing/2007/8/2/chart" uri="{6F2FDCE9-48DA-4B69-8628-5D25D57E5C99}">
              <c14:invertSolidFillFmt>
                <c14:spPr xmlns:c14="http://schemas.microsoft.com/office/drawing/2007/8/2/chart">
                  <a:solidFill>
                    <a:srgbClr val="FFFFFF"/>
                  </a:solidFill>
                </c14:spPr>
              </c14:invertSolidFillFmt>
            </c:ext>
          </c:extLst>
        </c:ser>
        <c:ser>
          <c:idx val="1"/>
          <c:order val="1"/>
          <c:tx>
            <c:strRef>
              <c:f>Лист10!$A$3</c:f>
              <c:strCache>
                <c:ptCount val="1"/>
                <c:pt idx="0">
                  <c:v>расходы на социальную сферу</c:v>
                </c:pt>
              </c:strCache>
            </c:strRef>
          </c:tx>
          <c:spPr>
            <a:solidFill>
              <a:srgbClr val="0070C0"/>
            </a:solidFill>
          </c:spPr>
          <c:invertIfNegative val="1"/>
          <c:dLbls>
            <c:dLbl>
              <c:idx val="0"/>
              <c:delete val="1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4.1666666666667178E-3"/>
                  <c:y val="-2.3873649009808668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Расходы </a:t>
                    </a:r>
                    <a:r>
                      <a:rPr lang="ru-RU" dirty="0"/>
                      <a:t>на социальную </a:t>
                    </a:r>
                    <a:r>
                      <a:rPr lang="ru-RU" dirty="0" smtClean="0"/>
                      <a:t>сферу: 2023 год: 363,2</a:t>
                    </a:r>
                    <a:endParaRPr lang="ru-RU" dirty="0"/>
                  </a:p>
                </c:rich>
              </c:tx>
              <c:showLegendKey val="1"/>
              <c:showVal val="1"/>
              <c:showCatName val="1"/>
              <c:showSerName val="1"/>
              <c:showPercent val="1"/>
              <c:showBubbleSize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-2.3611111111111114E-2"/>
                  <c:y val="-3.166592224826132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Расходы </a:t>
                    </a:r>
                    <a:r>
                      <a:rPr lang="ru-RU" dirty="0"/>
                      <a:t>на социальную </a:t>
                    </a:r>
                    <a:r>
                      <a:rPr lang="ru-RU" dirty="0" smtClean="0"/>
                      <a:t>сферу: 2024 год: 299,0</a:t>
                    </a:r>
                    <a:endParaRPr lang="ru-RU" dirty="0"/>
                  </a:p>
                </c:rich>
              </c:tx>
              <c:showLegendKey val="1"/>
              <c:showVal val="1"/>
              <c:showCatName val="1"/>
              <c:showSerName val="1"/>
              <c:showPercent val="1"/>
              <c:showBubbleSize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-1.666666666666667E-2"/>
                  <c:y val="-2.5141888158061926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Расходы </a:t>
                    </a:r>
                    <a:r>
                      <a:rPr lang="ru-RU" dirty="0"/>
                      <a:t>на социальную </a:t>
                    </a:r>
                    <a:r>
                      <a:rPr lang="ru-RU" dirty="0" smtClean="0"/>
                      <a:t>сферу: 2025 год: 297,8</a:t>
                    </a:r>
                    <a:endParaRPr lang="ru-RU" dirty="0"/>
                  </a:p>
                </c:rich>
              </c:tx>
              <c:showLegendKey val="1"/>
              <c:showVal val="1"/>
              <c:showCatName val="1"/>
              <c:showSerName val="1"/>
              <c:showPercent val="1"/>
              <c:showBubbleSize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 b="1">
                    <a:ln>
                      <a:solidFill>
                        <a:srgbClr val="0070C0"/>
                      </a:solidFill>
                    </a:ln>
                    <a:solidFill>
                      <a:srgbClr val="0070C0"/>
                    </a:solidFill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1"/>
            <c:showVal val="1"/>
            <c:showCatName val="1"/>
            <c:showSerName val="1"/>
            <c:showPercent val="1"/>
            <c:showBubbleSize val="1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Лист10!$B$1:$E$1</c:f>
              <c:strCache>
                <c:ptCount val="4"/>
                <c:pt idx="0">
                  <c:v>2016 год</c:v>
                </c:pt>
                <c:pt idx="1">
                  <c:v>2017 год</c:v>
                </c:pt>
                <c:pt idx="2">
                  <c:v>2018 год</c:v>
                </c:pt>
                <c:pt idx="3">
                  <c:v>2019 год</c:v>
                </c:pt>
              </c:strCache>
            </c:strRef>
          </c:cat>
          <c:val>
            <c:numRef>
              <c:f>Лист10!$B$3:$E$3</c:f>
              <c:numCache>
                <c:formatCode>General</c:formatCode>
                <c:ptCount val="4"/>
                <c:pt idx="0">
                  <c:v>288.60000000000002</c:v>
                </c:pt>
                <c:pt idx="1">
                  <c:v>258.7</c:v>
                </c:pt>
                <c:pt idx="2">
                  <c:v>255.4</c:v>
                </c:pt>
                <c:pt idx="3">
                  <c:v>258.60000000000002</c:v>
                </c:pt>
              </c:numCache>
            </c:numRef>
          </c:val>
          <c:extLst>
            <c:ext xmlns:c14="http://schemas.microsoft.com/office/drawing/2007/8/2/chart" uri="{6F2FDCE9-48DA-4B69-8628-5D25D57E5C99}">
              <c14:invertSolidFillFmt>
                <c14:spPr xmlns:c14="http://schemas.microsoft.com/office/drawing/2007/8/2/chart">
                  <a:solidFill>
                    <a:srgbClr val="FFFFFF"/>
                  </a:solidFill>
                </c14:spPr>
              </c14:invertSolidFillFmt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68965936"/>
        <c:axId val="168966328"/>
      </c:barChart>
      <c:lineChart>
        <c:grouping val="standard"/>
        <c:varyColors val="1"/>
        <c:ser>
          <c:idx val="2"/>
          <c:order val="2"/>
          <c:tx>
            <c:strRef>
              <c:f>Лист10!$A$4</c:f>
              <c:strCache>
                <c:ptCount val="1"/>
                <c:pt idx="0">
                  <c:v>удельный вес в общем объеме расходов</c:v>
                </c:pt>
              </c:strCache>
            </c:strRef>
          </c:tx>
          <c:spPr>
            <a:ln>
              <a:solidFill>
                <a:srgbClr val="FF0000"/>
              </a:solidFill>
            </a:ln>
          </c:spPr>
          <c:marker>
            <c:spPr>
              <a:solidFill>
                <a:srgbClr val="FF0000"/>
              </a:solidFill>
              <a:ln>
                <a:solidFill>
                  <a:srgbClr val="FF0000"/>
                </a:solidFill>
              </a:ln>
            </c:spPr>
          </c:marker>
          <c:dLbls>
            <c:dLbl>
              <c:idx val="0"/>
              <c:delete val="1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-6.805555555555555E-2"/>
                  <c:y val="3.8290528198238978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удельный </a:t>
                    </a:r>
                    <a:r>
                      <a:rPr lang="ru-RU" dirty="0"/>
                      <a:t>вес в общем объеме </a:t>
                    </a:r>
                    <a:r>
                      <a:rPr lang="ru-RU" dirty="0" smtClean="0"/>
                      <a:t>расходов: 2023 год: 80,9%</a:t>
                    </a:r>
                    <a:endParaRPr lang="ru-RU" dirty="0"/>
                  </a:p>
                </c:rich>
              </c:tx>
              <c:showLegendKey val="1"/>
              <c:showVal val="1"/>
              <c:showCatName val="1"/>
              <c:showSerName val="1"/>
              <c:showPercent val="1"/>
              <c:showBubbleSize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-7.3611111111111113E-2"/>
                  <c:y val="2.4615339556010793E-2"/>
                </c:manualLayout>
              </c:layout>
              <c:tx>
                <c:rich>
                  <a:bodyPr/>
                  <a:lstStyle/>
                  <a:p>
                    <a:r>
                      <a:rPr lang="ru-RU" dirty="0"/>
                      <a:t>удельный вес в общем объеме </a:t>
                    </a:r>
                    <a:r>
                      <a:rPr lang="ru-RU" dirty="0" smtClean="0"/>
                      <a:t>расходов: 2024 год:</a:t>
                    </a:r>
                    <a:r>
                      <a:rPr lang="ru-RU" baseline="0" dirty="0" smtClean="0"/>
                      <a:t> 79,0 %</a:t>
                    </a:r>
                    <a:endParaRPr lang="ru-RU" dirty="0"/>
                  </a:p>
                </c:rich>
              </c:tx>
              <c:showLegendKey val="1"/>
              <c:showVal val="1"/>
              <c:showCatName val="1"/>
              <c:showSerName val="1"/>
              <c:showPercent val="1"/>
              <c:showBubbleSize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-1.2500000000000001E-2"/>
                  <c:y val="4.9230679112022113E-2"/>
                </c:manualLayout>
              </c:layout>
              <c:tx>
                <c:rich>
                  <a:bodyPr/>
                  <a:lstStyle/>
                  <a:p>
                    <a:r>
                      <a:rPr lang="ru-RU" dirty="0"/>
                      <a:t>удельный вес в общем объеме </a:t>
                    </a:r>
                    <a:r>
                      <a:rPr lang="ru-RU" dirty="0" smtClean="0"/>
                      <a:t>расходов: 2025 год: 77,8%</a:t>
                    </a:r>
                    <a:endParaRPr lang="ru-RU" dirty="0"/>
                  </a:p>
                </c:rich>
              </c:tx>
              <c:showLegendKey val="1"/>
              <c:showVal val="1"/>
              <c:showCatName val="1"/>
              <c:showSerName val="1"/>
              <c:showPercent val="1"/>
              <c:showBubbleSize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 b="1">
                    <a:ln>
                      <a:solidFill>
                        <a:srgbClr val="FF0000"/>
                      </a:solidFill>
                    </a:ln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1"/>
            <c:showVal val="1"/>
            <c:showCatName val="1"/>
            <c:showSerName val="1"/>
            <c:showPercent val="1"/>
            <c:showBubbleSize val="1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Лист10!$B$1:$E$1</c:f>
              <c:strCache>
                <c:ptCount val="4"/>
                <c:pt idx="0">
                  <c:v>2016 год</c:v>
                </c:pt>
                <c:pt idx="1">
                  <c:v>2017 год</c:v>
                </c:pt>
                <c:pt idx="2">
                  <c:v>2018 год</c:v>
                </c:pt>
                <c:pt idx="3">
                  <c:v>2019 год</c:v>
                </c:pt>
              </c:strCache>
            </c:strRef>
          </c:cat>
          <c:val>
            <c:numRef>
              <c:f>Лист10!$B$4:$E$4</c:f>
              <c:numCache>
                <c:formatCode>0.00</c:formatCode>
                <c:ptCount val="4"/>
                <c:pt idx="0">
                  <c:v>75.195414278269908</c:v>
                </c:pt>
                <c:pt idx="1">
                  <c:v>81.996830427892235</c:v>
                </c:pt>
                <c:pt idx="2">
                  <c:v>83.491337038247806</c:v>
                </c:pt>
                <c:pt idx="3">
                  <c:v>82.699072593538673</c:v>
                </c:pt>
              </c:numCache>
            </c:numRef>
          </c: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68965936"/>
        <c:axId val="168966328"/>
      </c:lineChart>
      <c:catAx>
        <c:axId val="168965936"/>
        <c:scaling>
          <c:orientation val="minMax"/>
        </c:scaling>
        <c:delete val="1"/>
        <c:axPos val="b"/>
        <c:numFmt formatCode="General" sourceLinked="1"/>
        <c:majorTickMark val="cross"/>
        <c:minorTickMark val="cross"/>
        <c:tickLblPos val="nextTo"/>
        <c:crossAx val="168966328"/>
        <c:crosses val="autoZero"/>
        <c:auto val="1"/>
        <c:lblAlgn val="ctr"/>
        <c:lblOffset val="100"/>
        <c:noMultiLvlLbl val="1"/>
      </c:catAx>
      <c:valAx>
        <c:axId val="168966328"/>
        <c:scaling>
          <c:orientation val="minMax"/>
        </c:scaling>
        <c:delete val="1"/>
        <c:axPos val="l"/>
        <c:majorGridlines/>
        <c:title>
          <c:tx>
            <c:rich>
              <a:bodyPr/>
              <a:lstStyle/>
              <a:p>
                <a:pPr>
                  <a:defRPr sz="1200">
                    <a:ln>
                      <a:solidFill>
                        <a:srgbClr val="002060"/>
                      </a:solidFill>
                    </a:ln>
                    <a:solidFill>
                      <a:srgbClr val="002060"/>
                    </a:solidFill>
                    <a:latin typeface="Times New Roman" pitchFamily="18" charset="0"/>
                    <a:cs typeface="Times New Roman" pitchFamily="18" charset="0"/>
                  </a:defRPr>
                </a:pPr>
                <a:r>
                  <a:rPr lang="ru-RU" sz="1200">
                    <a:ln>
                      <a:solidFill>
                        <a:srgbClr val="002060"/>
                      </a:solidFill>
                    </a:ln>
                    <a:solidFill>
                      <a:srgbClr val="002060"/>
                    </a:solidFill>
                    <a:latin typeface="Times New Roman" pitchFamily="18" charset="0"/>
                    <a:cs typeface="Times New Roman" pitchFamily="18" charset="0"/>
                  </a:rPr>
                  <a:t>млн.руб.</a:t>
                </a:r>
              </a:p>
            </c:rich>
          </c:tx>
          <c:layout>
            <c:manualLayout>
              <c:xMode val="edge"/>
              <c:yMode val="edge"/>
              <c:x val="3.0555555555555582E-2"/>
              <c:y val="0.39740740740741304"/>
            </c:manualLayout>
          </c:layout>
          <c:overlay val="1"/>
        </c:title>
        <c:numFmt formatCode="General" sourceLinked="1"/>
        <c:majorTickMark val="cross"/>
        <c:minorTickMark val="cross"/>
        <c:tickLblPos val="nextTo"/>
        <c:crossAx val="168965936"/>
        <c:crosses val="autoZero"/>
        <c:crossBetween val="between"/>
      </c:valAx>
      <c:spPr>
        <a:solidFill>
          <a:schemeClr val="accent3">
            <a:lumMod val="20000"/>
            <a:lumOff val="80000"/>
          </a:schemeClr>
        </a:solidFill>
      </c:spPr>
    </c:plotArea>
    <c:legend>
      <c:legendPos val="b"/>
      <c:layout/>
      <c:overlay val="1"/>
      <c:txPr>
        <a:bodyPr/>
        <a:lstStyle/>
        <a:p>
          <a:pPr>
            <a:defRPr sz="1200" b="1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  <c:dispBlanksAs val="gap"/>
    <c:showDLblsOverMax val="1"/>
  </c:chart>
  <c:spPr>
    <a:solidFill>
      <a:schemeClr val="accent6">
        <a:lumMod val="20000"/>
        <a:lumOff val="80000"/>
      </a:schemeClr>
    </a:solidFill>
  </c:spPr>
  <c:externalData r:id="rId1">
    <c:autoUpdate val="1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1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title>
      <c:tx>
        <c:rich>
          <a:bodyPr/>
          <a:lstStyle/>
          <a:p>
            <a:pPr>
              <a:defRPr>
                <a:ln>
                  <a:solidFill>
                    <a:srgbClr val="0F511F"/>
                  </a:solidFill>
                </a:ln>
                <a:solidFill>
                  <a:srgbClr val="0F511F"/>
                </a:solidFill>
              </a:defRPr>
            </a:pPr>
            <a:r>
              <a:rPr lang="ru-RU" dirty="0" smtClean="0"/>
              <a:t>2023 </a:t>
            </a:r>
            <a:r>
              <a:rPr lang="ru-RU" dirty="0"/>
              <a:t>год </a:t>
            </a:r>
          </a:p>
        </c:rich>
      </c:tx>
      <c:layout/>
      <c:overlay val="1"/>
    </c:title>
    <c:autoTitleDeleted val="0"/>
    <c:plotArea>
      <c:layout/>
      <c:doughnutChart>
        <c:varyColors val="1"/>
        <c:ser>
          <c:idx val="0"/>
          <c:order val="0"/>
          <c:tx>
            <c:strRef>
              <c:f>[расходы.xlsx]Лист11!$B$1</c:f>
              <c:strCache>
                <c:ptCount val="1"/>
                <c:pt idx="0">
                  <c:v>2017 год </c:v>
                </c:pt>
              </c:strCache>
            </c:strRef>
          </c:tx>
          <c:explosion val="25"/>
          <c:dPt>
            <c:idx val="0"/>
            <c:bubble3D val="0"/>
            <c:spPr>
              <a:solidFill>
                <a:srgbClr val="00B0F0"/>
              </a:solidFill>
            </c:spPr>
          </c:dPt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ru-RU" dirty="0" smtClean="0"/>
                      <a:t>56,4%</a:t>
                    </a:r>
                    <a:endParaRPr lang="ru-RU" dirty="0"/>
                  </a:p>
                </c:rich>
              </c:tx>
              <c:showLegendKey val="1"/>
              <c:showVal val="1"/>
              <c:showCatName val="1"/>
              <c:showSerName val="1"/>
              <c:showPercent val="1"/>
              <c:showBubbleSize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ru-RU" dirty="0" smtClean="0"/>
                      <a:t>15,3%</a:t>
                    </a:r>
                    <a:endParaRPr lang="ru-RU" dirty="0"/>
                  </a:p>
                </c:rich>
              </c:tx>
              <c:showLegendKey val="1"/>
              <c:showVal val="1"/>
              <c:showCatName val="1"/>
              <c:showSerName val="1"/>
              <c:showPercent val="1"/>
              <c:showBubbleSize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ru-RU" dirty="0" smtClean="0"/>
                      <a:t>9,1%</a:t>
                    </a:r>
                    <a:endParaRPr lang="ru-RU" dirty="0"/>
                  </a:p>
                </c:rich>
              </c:tx>
              <c:showLegendKey val="1"/>
              <c:showVal val="1"/>
              <c:showCatName val="1"/>
              <c:showSerName val="1"/>
              <c:showPercent val="1"/>
              <c:showBubbleSize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scene3d>
                <a:camera prst="orthographicFront"/>
                <a:lightRig rig="threePt" dir="t"/>
              </a:scene3d>
              <a:sp3d>
                <a:bevelT w="6350"/>
              </a:sp3d>
            </c:spPr>
            <c:txPr>
              <a:bodyPr rot="0"/>
              <a:lstStyle/>
              <a:p>
                <a:pPr>
                  <a:defRPr sz="1200" b="1">
                    <a:ln>
                      <a:solidFill>
                        <a:srgbClr val="002060"/>
                      </a:solidFill>
                    </a:ln>
                    <a:solidFill>
                      <a:srgbClr val="002060"/>
                    </a:solidFill>
                  </a:defRPr>
                </a:pPr>
                <a:endParaRPr lang="ru-RU"/>
              </a:p>
            </c:txPr>
            <c:showLegendKey val="1"/>
            <c:showVal val="1"/>
            <c:showCatName val="1"/>
            <c:showSerName val="1"/>
            <c:showPercent val="1"/>
            <c:showBubbleSize val="1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[расходы.xlsx]Лист11!$A$2:$A$4</c:f>
              <c:strCache>
                <c:ptCount val="3"/>
                <c:pt idx="0">
                  <c:v>образование</c:v>
                </c:pt>
                <c:pt idx="1">
                  <c:v>культура </c:v>
                </c:pt>
                <c:pt idx="2">
                  <c:v>социальная политика</c:v>
                </c:pt>
              </c:strCache>
            </c:strRef>
          </c:cat>
          <c:val>
            <c:numRef>
              <c:f>[расходы.xlsx]Лист11!$B$2:$B$4</c:f>
              <c:numCache>
                <c:formatCode>0.0%</c:formatCode>
                <c:ptCount val="3"/>
                <c:pt idx="0">
                  <c:v>0.79100000000000004</c:v>
                </c:pt>
                <c:pt idx="1">
                  <c:v>0.11</c:v>
                </c:pt>
                <c:pt idx="2">
                  <c:v>9.9000000000000046E-2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</c:plotArea>
    <c:legend>
      <c:legendPos val="r"/>
      <c:layout/>
      <c:overlay val="1"/>
      <c:txPr>
        <a:bodyPr/>
        <a:lstStyle/>
        <a:p>
          <a:pPr>
            <a:defRPr>
              <a:ln>
                <a:solidFill>
                  <a:srgbClr val="7030A0"/>
                </a:solidFill>
              </a:ln>
              <a:solidFill>
                <a:srgbClr val="7030A0"/>
              </a:solidFill>
            </a:defRPr>
          </a:pPr>
          <a:endParaRPr lang="ru-RU"/>
        </a:p>
      </c:txPr>
    </c:legend>
    <c:plotVisOnly val="1"/>
    <c:dispBlanksAs val="zero"/>
    <c:showDLblsOverMax val="1"/>
  </c:chart>
  <c:txPr>
    <a:bodyPr/>
    <a:lstStyle/>
    <a:p>
      <a:pPr>
        <a:defRPr sz="1400">
          <a:latin typeface="Times New Roman" pitchFamily="18" charset="0"/>
          <a:cs typeface="Times New Roman" pitchFamily="18" charset="0"/>
        </a:defRPr>
      </a:pPr>
      <a:endParaRPr lang="ru-RU"/>
    </a:p>
  </c:txPr>
  <c:externalData r:id="rId1">
    <c:autoUpdate val="1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1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title>
      <c:tx>
        <c:rich>
          <a:bodyPr/>
          <a:lstStyle/>
          <a:p>
            <a:pPr>
              <a:defRPr>
                <a:ln>
                  <a:solidFill>
                    <a:srgbClr val="0F511F"/>
                  </a:solidFill>
                </a:ln>
                <a:solidFill>
                  <a:srgbClr val="0F511F"/>
                </a:solidFill>
              </a:defRPr>
            </a:pPr>
            <a:r>
              <a:rPr lang="ru-RU" dirty="0" smtClean="0"/>
              <a:t>2025 </a:t>
            </a:r>
            <a:r>
              <a:rPr lang="ru-RU" dirty="0"/>
              <a:t>год</a:t>
            </a:r>
          </a:p>
        </c:rich>
      </c:tx>
      <c:layout/>
      <c:overlay val="1"/>
    </c:title>
    <c:autoTitleDeleted val="0"/>
    <c:plotArea>
      <c:layout/>
      <c:doughnutChart>
        <c:varyColors val="1"/>
        <c:ser>
          <c:idx val="0"/>
          <c:order val="0"/>
          <c:tx>
            <c:strRef>
              <c:f>[расходы.xlsx]Лист11!$D$1</c:f>
              <c:strCache>
                <c:ptCount val="1"/>
                <c:pt idx="0">
                  <c:v>2019 год</c:v>
                </c:pt>
              </c:strCache>
            </c:strRef>
          </c:tx>
          <c:explosion val="25"/>
          <c:dPt>
            <c:idx val="0"/>
            <c:bubble3D val="0"/>
            <c:spPr>
              <a:solidFill>
                <a:srgbClr val="00B0F0"/>
              </a:solidFill>
            </c:spPr>
          </c:dPt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ru-RU" dirty="0" smtClean="0"/>
                      <a:t>59,3%</a:t>
                    </a:r>
                    <a:endParaRPr lang="ru-RU" dirty="0"/>
                  </a:p>
                </c:rich>
              </c:tx>
              <c:showLegendKey val="1"/>
              <c:showVal val="1"/>
              <c:showCatName val="1"/>
              <c:showSerName val="1"/>
              <c:showPercent val="1"/>
              <c:showBubbleSize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ru-RU" dirty="0" smtClean="0"/>
                      <a:t>11,4</a:t>
                    </a:r>
                    <a:r>
                      <a:rPr lang="ru-RU" baseline="0" dirty="0" smtClean="0"/>
                      <a:t> </a:t>
                    </a:r>
                  </a:p>
                  <a:p>
                    <a:r>
                      <a:rPr lang="ru-RU" dirty="0" smtClean="0"/>
                      <a:t>%</a:t>
                    </a:r>
                    <a:endParaRPr lang="ru-RU" dirty="0"/>
                  </a:p>
                </c:rich>
              </c:tx>
              <c:showLegendKey val="1"/>
              <c:showVal val="1"/>
              <c:showCatName val="1"/>
              <c:showSerName val="1"/>
              <c:showPercent val="1"/>
              <c:showBubbleSize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1.9535882801931703E-3"/>
                  <c:y val="1.6537481159316501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7,0</a:t>
                    </a:r>
                  </a:p>
                  <a:p>
                    <a:r>
                      <a:rPr lang="ru-RU" dirty="0" smtClean="0"/>
                      <a:t>%</a:t>
                    </a:r>
                    <a:endParaRPr lang="ru-RU" dirty="0"/>
                  </a:p>
                </c:rich>
              </c:tx>
              <c:showLegendKey val="1"/>
              <c:showVal val="1"/>
              <c:showCatName val="1"/>
              <c:showSerName val="1"/>
              <c:showPercent val="1"/>
              <c:showBubbleSize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200" b="1">
                    <a:ln>
                      <a:solidFill>
                        <a:srgbClr val="002060"/>
                      </a:solidFill>
                    </a:ln>
                    <a:solidFill>
                      <a:srgbClr val="002060"/>
                    </a:solidFill>
                  </a:defRPr>
                </a:pPr>
                <a:endParaRPr lang="ru-RU"/>
              </a:p>
            </c:txPr>
            <c:showLegendKey val="1"/>
            <c:showVal val="1"/>
            <c:showCatName val="1"/>
            <c:showSerName val="1"/>
            <c:showPercent val="1"/>
            <c:showBubbleSize val="1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[расходы.xlsx]Лист11!$A$2:$A$4</c:f>
              <c:strCache>
                <c:ptCount val="3"/>
                <c:pt idx="0">
                  <c:v>образование</c:v>
                </c:pt>
                <c:pt idx="1">
                  <c:v>культура </c:v>
                </c:pt>
                <c:pt idx="2">
                  <c:v>социальная политика</c:v>
                </c:pt>
              </c:strCache>
            </c:strRef>
          </c:cat>
          <c:val>
            <c:numRef>
              <c:f>[расходы.xlsx]Лист11!$D$2:$D$4</c:f>
              <c:numCache>
                <c:formatCode>0%</c:formatCode>
                <c:ptCount val="3"/>
                <c:pt idx="0" formatCode="0.0%">
                  <c:v>0.79100000000000004</c:v>
                </c:pt>
                <c:pt idx="1">
                  <c:v>0.11</c:v>
                </c:pt>
                <c:pt idx="2">
                  <c:v>9.9000000000000046E-2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</c:plotArea>
    <c:legend>
      <c:legendPos val="r"/>
      <c:layout/>
      <c:overlay val="1"/>
      <c:txPr>
        <a:bodyPr/>
        <a:lstStyle/>
        <a:p>
          <a:pPr>
            <a:defRPr>
              <a:ln>
                <a:solidFill>
                  <a:srgbClr val="7030A0"/>
                </a:solidFill>
              </a:ln>
              <a:solidFill>
                <a:srgbClr val="7030A0"/>
              </a:solidFill>
            </a:defRPr>
          </a:pPr>
          <a:endParaRPr lang="ru-RU"/>
        </a:p>
      </c:txPr>
    </c:legend>
    <c:plotVisOnly val="1"/>
    <c:dispBlanksAs val="zero"/>
    <c:showDLblsOverMax val="1"/>
  </c:chart>
  <c:txPr>
    <a:bodyPr/>
    <a:lstStyle/>
    <a:p>
      <a:pPr>
        <a:defRPr sz="1400">
          <a:latin typeface="Times New Roman" pitchFamily="18" charset="0"/>
          <a:cs typeface="Times New Roman" pitchFamily="18" charset="0"/>
        </a:defRPr>
      </a:pPr>
      <a:endParaRPr lang="ru-RU"/>
    </a:p>
  </c:txPr>
  <c:externalData r:id="rId1">
    <c:autoUpdate val="1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BD91248-49D9-4A2B-9470-FC7C18C91496}" type="doc">
      <dgm:prSet loTypeId="urn:microsoft.com/office/officeart/2005/8/layout/vProcess5" loCatId="process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ru-RU"/>
        </a:p>
      </dgm:t>
    </dgm:pt>
    <dgm:pt modelId="{05810E08-93CF-49EE-AE38-6669AB76C00C}">
      <dgm:prSet phldrT="[Текст]" custT="1"/>
      <dgm:spPr/>
      <dgm:t>
        <a:bodyPr/>
        <a:lstStyle/>
        <a:p>
          <a:r>
            <a:rPr lang="ru-RU" sz="1800" dirty="0" smtClean="0">
              <a:ln>
                <a:solidFill>
                  <a:srgbClr val="FFC000"/>
                </a:solidFill>
              </a:ln>
              <a:solidFill>
                <a:srgbClr val="FFC000"/>
              </a:solidFill>
              <a:latin typeface="Times New Roman" pitchFamily="18" charset="0"/>
              <a:cs typeface="Times New Roman" pitchFamily="18" charset="0"/>
            </a:rPr>
            <a:t>1 уровень</a:t>
          </a:r>
        </a:p>
        <a:p>
          <a:r>
            <a:rPr lang="ru-RU" sz="1800" dirty="0" smtClean="0">
              <a:ln>
                <a:solidFill>
                  <a:srgbClr val="FFC000"/>
                </a:solidFill>
              </a:ln>
              <a:solidFill>
                <a:srgbClr val="FFC000"/>
              </a:solidFill>
              <a:latin typeface="Times New Roman" pitchFamily="18" charset="0"/>
              <a:cs typeface="Times New Roman" pitchFamily="18" charset="0"/>
            </a:rPr>
            <a:t>ФЕДЕРАЛЬНЫЙ БЮДЖЕТ</a:t>
          </a:r>
          <a:endParaRPr lang="ru-RU" sz="1800" dirty="0">
            <a:ln>
              <a:solidFill>
                <a:srgbClr val="FFC000"/>
              </a:solidFill>
            </a:ln>
            <a:solidFill>
              <a:srgbClr val="FFC000"/>
            </a:solidFill>
            <a:latin typeface="Times New Roman" pitchFamily="18" charset="0"/>
            <a:cs typeface="Times New Roman" pitchFamily="18" charset="0"/>
          </a:endParaRPr>
        </a:p>
      </dgm:t>
    </dgm:pt>
    <dgm:pt modelId="{65C9598F-4D61-4E76-8997-713603DD06E7}" type="parTrans" cxnId="{F721CE1B-4374-4B90-948B-9A5C49175549}">
      <dgm:prSet/>
      <dgm:spPr/>
      <dgm:t>
        <a:bodyPr/>
        <a:lstStyle/>
        <a:p>
          <a:endParaRPr lang="ru-RU"/>
        </a:p>
      </dgm:t>
    </dgm:pt>
    <dgm:pt modelId="{F4DF48DB-89C6-4A9E-B100-3982BD3CE617}" type="sibTrans" cxnId="{F721CE1B-4374-4B90-948B-9A5C49175549}">
      <dgm:prSet/>
      <dgm:spPr>
        <a:solidFill>
          <a:srgbClr val="92D050">
            <a:alpha val="90000"/>
          </a:srgbClr>
        </a:solidFill>
        <a:ln>
          <a:solidFill>
            <a:srgbClr val="00B050">
              <a:alpha val="90000"/>
            </a:srgbClr>
          </a:solidFill>
        </a:ln>
      </dgm:spPr>
      <dgm:t>
        <a:bodyPr/>
        <a:lstStyle/>
        <a:p>
          <a:endParaRPr lang="ru-RU">
            <a:ln>
              <a:solidFill>
                <a:srgbClr val="00B050"/>
              </a:solidFill>
            </a:ln>
            <a:solidFill>
              <a:srgbClr val="00B050"/>
            </a:solidFill>
          </a:endParaRPr>
        </a:p>
      </dgm:t>
    </dgm:pt>
    <dgm:pt modelId="{36126501-3FB0-4B7B-A6C7-CE0C3E8FDCF7}">
      <dgm:prSet phldrT="[Текст]" custT="1"/>
      <dgm:spPr/>
      <dgm:t>
        <a:bodyPr/>
        <a:lstStyle/>
        <a:p>
          <a:r>
            <a:rPr lang="ru-RU" sz="1800" dirty="0" smtClean="0">
              <a:ln>
                <a:solidFill>
                  <a:srgbClr val="FFFF00"/>
                </a:solidFill>
              </a:ln>
              <a:latin typeface="Times New Roman" pitchFamily="18" charset="0"/>
              <a:cs typeface="Times New Roman" pitchFamily="18" charset="0"/>
            </a:rPr>
            <a:t>2 уровень</a:t>
          </a:r>
        </a:p>
        <a:p>
          <a:r>
            <a:rPr lang="ru-RU" sz="1800" dirty="0" smtClean="0">
              <a:ln>
                <a:solidFill>
                  <a:srgbClr val="FFFF00"/>
                </a:solidFill>
              </a:ln>
              <a:latin typeface="Times New Roman" pitchFamily="18" charset="0"/>
              <a:cs typeface="Times New Roman" pitchFamily="18" charset="0"/>
            </a:rPr>
            <a:t>БЮДЖЕТ СУБЪЕКТОВ РФ</a:t>
          </a:r>
        </a:p>
      </dgm:t>
    </dgm:pt>
    <dgm:pt modelId="{606FE92D-F20A-4425-A6BE-2585284A6400}" type="parTrans" cxnId="{74BD6345-C270-4730-A394-8F84719E5B4E}">
      <dgm:prSet/>
      <dgm:spPr/>
      <dgm:t>
        <a:bodyPr/>
        <a:lstStyle/>
        <a:p>
          <a:endParaRPr lang="ru-RU"/>
        </a:p>
      </dgm:t>
    </dgm:pt>
    <dgm:pt modelId="{63BBAF0F-66BE-4CC8-A33A-EDEDD5ED5D5C}" type="sibTrans" cxnId="{74BD6345-C270-4730-A394-8F84719E5B4E}">
      <dgm:prSet/>
      <dgm:spPr>
        <a:solidFill>
          <a:srgbClr val="92D050">
            <a:alpha val="90000"/>
          </a:srgbClr>
        </a:solidFill>
        <a:ln>
          <a:solidFill>
            <a:srgbClr val="00B050">
              <a:alpha val="90000"/>
            </a:srgbClr>
          </a:solidFill>
        </a:ln>
      </dgm:spPr>
      <dgm:t>
        <a:bodyPr/>
        <a:lstStyle/>
        <a:p>
          <a:endParaRPr lang="ru-RU"/>
        </a:p>
      </dgm:t>
    </dgm:pt>
    <dgm:pt modelId="{8FA00338-41D7-4763-8382-A3E2DA2F0966}">
      <dgm:prSet phldrT="[Текст]" custT="1"/>
      <dgm:spPr/>
      <dgm:t>
        <a:bodyPr/>
        <a:lstStyle/>
        <a:p>
          <a:r>
            <a:rPr lang="ru-RU" sz="1800" dirty="0" smtClean="0">
              <a:ln>
                <a:solidFill>
                  <a:schemeClr val="accent2">
                    <a:lumMod val="75000"/>
                  </a:schemeClr>
                </a:solidFill>
              </a:ln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4 уровень</a:t>
          </a:r>
        </a:p>
        <a:p>
          <a:r>
            <a:rPr lang="ru-RU" sz="1800" dirty="0" smtClean="0">
              <a:ln>
                <a:solidFill>
                  <a:schemeClr val="accent2">
                    <a:lumMod val="75000"/>
                  </a:schemeClr>
                </a:solidFill>
              </a:ln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БЮДЖЕТЫ ГОРОДСКИХ И СЕЛЬСКИХ ПОСЕЛЕНИЙ</a:t>
          </a:r>
          <a:endParaRPr lang="ru-RU" sz="1800" dirty="0">
            <a:ln>
              <a:solidFill>
                <a:schemeClr val="accent2">
                  <a:lumMod val="75000"/>
                </a:schemeClr>
              </a:solidFill>
            </a:ln>
            <a:solidFill>
              <a:srgbClr val="C00000"/>
            </a:solidFill>
            <a:latin typeface="Times New Roman" pitchFamily="18" charset="0"/>
            <a:cs typeface="Times New Roman" pitchFamily="18" charset="0"/>
          </a:endParaRPr>
        </a:p>
      </dgm:t>
    </dgm:pt>
    <dgm:pt modelId="{703B364E-7B15-48B8-9D36-6B49A8990BE0}" type="parTrans" cxnId="{BD709B9A-737C-469F-964F-126488FBA065}">
      <dgm:prSet/>
      <dgm:spPr/>
      <dgm:t>
        <a:bodyPr/>
        <a:lstStyle/>
        <a:p>
          <a:endParaRPr lang="ru-RU"/>
        </a:p>
      </dgm:t>
    </dgm:pt>
    <dgm:pt modelId="{0943CC4D-1FA7-4D2C-8F47-B7E735A0C5E9}" type="sibTrans" cxnId="{BD709B9A-737C-469F-964F-126488FBA065}">
      <dgm:prSet/>
      <dgm:spPr/>
      <dgm:t>
        <a:bodyPr/>
        <a:lstStyle/>
        <a:p>
          <a:endParaRPr lang="ru-RU"/>
        </a:p>
      </dgm:t>
    </dgm:pt>
    <dgm:pt modelId="{2AC27A85-C2BF-41AD-855A-8FDDE9B190F3}">
      <dgm:prSet phldrT="[Текст]" custT="1"/>
      <dgm:spPr/>
      <dgm:t>
        <a:bodyPr/>
        <a:lstStyle/>
        <a:p>
          <a:r>
            <a:rPr lang="ru-RU" sz="1800" dirty="0" smtClean="0">
              <a:ln>
                <a:solidFill>
                  <a:srgbClr val="FFFF00"/>
                </a:solidFill>
              </a:ln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3 уровень БЮДЖЕТЫ МУНИЦИПАЛЬНЫХ РАЙОНОВ, БЮДЖЕТЫ ГОРОДСКИХ ОКРУГОВ</a:t>
          </a:r>
        </a:p>
      </dgm:t>
    </dgm:pt>
    <dgm:pt modelId="{1F4FB0A2-8530-493F-8CF7-EFC9D27C9423}" type="parTrans" cxnId="{2E50D17D-D946-458F-9D61-D6803644222A}">
      <dgm:prSet/>
      <dgm:spPr/>
    </dgm:pt>
    <dgm:pt modelId="{C47CBAFA-0383-4A81-9170-BD7D213A206A}" type="sibTrans" cxnId="{2E50D17D-D946-458F-9D61-D6803644222A}">
      <dgm:prSet/>
      <dgm:spPr/>
      <dgm:t>
        <a:bodyPr/>
        <a:lstStyle/>
        <a:p>
          <a:endParaRPr lang="ru-RU"/>
        </a:p>
      </dgm:t>
    </dgm:pt>
    <dgm:pt modelId="{92ED4D08-92DA-4E82-A3B1-95C4CB7FB508}" type="pres">
      <dgm:prSet presAssocID="{EBD91248-49D9-4A2B-9470-FC7C18C91496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0202403E-D477-4638-BC4B-575B568D42CC}" type="pres">
      <dgm:prSet presAssocID="{EBD91248-49D9-4A2B-9470-FC7C18C91496}" presName="dummyMaxCanvas" presStyleCnt="0">
        <dgm:presLayoutVars/>
      </dgm:prSet>
      <dgm:spPr/>
    </dgm:pt>
    <dgm:pt modelId="{7BBA5FBD-2119-4B5B-86C5-7D63D871E188}" type="pres">
      <dgm:prSet presAssocID="{EBD91248-49D9-4A2B-9470-FC7C18C91496}" presName="FourNodes_1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6B3AC78-B00F-40A4-8C5D-EBA15B30987D}" type="pres">
      <dgm:prSet presAssocID="{EBD91248-49D9-4A2B-9470-FC7C18C91496}" presName="FourNodes_2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2BA405B-52F0-4253-9C6E-AE62533D2640}" type="pres">
      <dgm:prSet presAssocID="{EBD91248-49D9-4A2B-9470-FC7C18C91496}" presName="FourNodes_3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DE5DD42-EA9B-44CC-A222-7AA396B30657}" type="pres">
      <dgm:prSet presAssocID="{EBD91248-49D9-4A2B-9470-FC7C18C91496}" presName="FourNodes_4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A18931D-7967-4918-9612-5ADCD5A8963B}" type="pres">
      <dgm:prSet presAssocID="{EBD91248-49D9-4A2B-9470-FC7C18C91496}" presName="FourConn_1-2" presStyleLbl="fg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81DD565-5A13-45C4-A16C-984B37B428F6}" type="pres">
      <dgm:prSet presAssocID="{EBD91248-49D9-4A2B-9470-FC7C18C91496}" presName="FourConn_2-3" presStyleLbl="fg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FB29C68-81E1-4351-9F0B-6E47AD12D0BB}" type="pres">
      <dgm:prSet presAssocID="{EBD91248-49D9-4A2B-9470-FC7C18C91496}" presName="FourConn_3-4" presStyleLbl="fg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7B8B700-6158-4F95-8DAF-957F3AB98192}" type="pres">
      <dgm:prSet presAssocID="{EBD91248-49D9-4A2B-9470-FC7C18C91496}" presName="FourNodes_1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ECE85EE-E8A2-4CF4-99F0-84E6A8220E9D}" type="pres">
      <dgm:prSet presAssocID="{EBD91248-49D9-4A2B-9470-FC7C18C91496}" presName="FourNodes_2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608E188-0DF7-478F-814C-75E6518CF562}" type="pres">
      <dgm:prSet presAssocID="{EBD91248-49D9-4A2B-9470-FC7C18C91496}" presName="FourNodes_3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FD9B8A4-33E4-4897-9055-63D508DB5A9E}" type="pres">
      <dgm:prSet presAssocID="{EBD91248-49D9-4A2B-9470-FC7C18C91496}" presName="FourNodes_4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74BD6345-C270-4730-A394-8F84719E5B4E}" srcId="{EBD91248-49D9-4A2B-9470-FC7C18C91496}" destId="{36126501-3FB0-4B7B-A6C7-CE0C3E8FDCF7}" srcOrd="1" destOrd="0" parTransId="{606FE92D-F20A-4425-A6BE-2585284A6400}" sibTransId="{63BBAF0F-66BE-4CC8-A33A-EDEDD5ED5D5C}"/>
    <dgm:cxn modelId="{2E50D17D-D946-458F-9D61-D6803644222A}" srcId="{EBD91248-49D9-4A2B-9470-FC7C18C91496}" destId="{2AC27A85-C2BF-41AD-855A-8FDDE9B190F3}" srcOrd="2" destOrd="0" parTransId="{1F4FB0A2-8530-493F-8CF7-EFC9D27C9423}" sibTransId="{C47CBAFA-0383-4A81-9170-BD7D213A206A}"/>
    <dgm:cxn modelId="{DBAD882F-E71E-4122-B4AF-92B3455B8E8A}" type="presOf" srcId="{05810E08-93CF-49EE-AE38-6669AB76C00C}" destId="{7BBA5FBD-2119-4B5B-86C5-7D63D871E188}" srcOrd="0" destOrd="0" presId="urn:microsoft.com/office/officeart/2005/8/layout/vProcess5"/>
    <dgm:cxn modelId="{F721CE1B-4374-4B90-948B-9A5C49175549}" srcId="{EBD91248-49D9-4A2B-9470-FC7C18C91496}" destId="{05810E08-93CF-49EE-AE38-6669AB76C00C}" srcOrd="0" destOrd="0" parTransId="{65C9598F-4D61-4E76-8997-713603DD06E7}" sibTransId="{F4DF48DB-89C6-4A9E-B100-3982BD3CE617}"/>
    <dgm:cxn modelId="{973E9A73-65FE-4665-8911-072976C84FDD}" type="presOf" srcId="{36126501-3FB0-4B7B-A6C7-CE0C3E8FDCF7}" destId="{16B3AC78-B00F-40A4-8C5D-EBA15B30987D}" srcOrd="0" destOrd="0" presId="urn:microsoft.com/office/officeart/2005/8/layout/vProcess5"/>
    <dgm:cxn modelId="{4D806CF7-3E58-4B86-9D9F-4B04DF7E13CA}" type="presOf" srcId="{F4DF48DB-89C6-4A9E-B100-3982BD3CE617}" destId="{AA18931D-7967-4918-9612-5ADCD5A8963B}" srcOrd="0" destOrd="0" presId="urn:microsoft.com/office/officeart/2005/8/layout/vProcess5"/>
    <dgm:cxn modelId="{53133039-D6EE-4ABE-B4A4-2417DE0838E4}" type="presOf" srcId="{C47CBAFA-0383-4A81-9170-BD7D213A206A}" destId="{1FB29C68-81E1-4351-9F0B-6E47AD12D0BB}" srcOrd="0" destOrd="0" presId="urn:microsoft.com/office/officeart/2005/8/layout/vProcess5"/>
    <dgm:cxn modelId="{B0F915D8-6885-48AF-973D-DBBB44D0F368}" type="presOf" srcId="{2AC27A85-C2BF-41AD-855A-8FDDE9B190F3}" destId="{4608E188-0DF7-478F-814C-75E6518CF562}" srcOrd="1" destOrd="0" presId="urn:microsoft.com/office/officeart/2005/8/layout/vProcess5"/>
    <dgm:cxn modelId="{BCC285C8-1488-44D8-8205-6016E26A7799}" type="presOf" srcId="{05810E08-93CF-49EE-AE38-6669AB76C00C}" destId="{67B8B700-6158-4F95-8DAF-957F3AB98192}" srcOrd="1" destOrd="0" presId="urn:microsoft.com/office/officeart/2005/8/layout/vProcess5"/>
    <dgm:cxn modelId="{AC8E17E9-70B5-4C2F-9ADC-57D032A24F70}" type="presOf" srcId="{8FA00338-41D7-4763-8382-A3E2DA2F0966}" destId="{DFD9B8A4-33E4-4897-9055-63D508DB5A9E}" srcOrd="1" destOrd="0" presId="urn:microsoft.com/office/officeart/2005/8/layout/vProcess5"/>
    <dgm:cxn modelId="{BD709B9A-737C-469F-964F-126488FBA065}" srcId="{EBD91248-49D9-4A2B-9470-FC7C18C91496}" destId="{8FA00338-41D7-4763-8382-A3E2DA2F0966}" srcOrd="3" destOrd="0" parTransId="{703B364E-7B15-48B8-9D36-6B49A8990BE0}" sibTransId="{0943CC4D-1FA7-4D2C-8F47-B7E735A0C5E9}"/>
    <dgm:cxn modelId="{272F43F3-3663-4CE9-98CC-974C9A15C9DC}" type="presOf" srcId="{63BBAF0F-66BE-4CC8-A33A-EDEDD5ED5D5C}" destId="{C81DD565-5A13-45C4-A16C-984B37B428F6}" srcOrd="0" destOrd="0" presId="urn:microsoft.com/office/officeart/2005/8/layout/vProcess5"/>
    <dgm:cxn modelId="{5B0FE24B-806E-4856-8EDA-FF047FB35EAB}" type="presOf" srcId="{2AC27A85-C2BF-41AD-855A-8FDDE9B190F3}" destId="{42BA405B-52F0-4253-9C6E-AE62533D2640}" srcOrd="0" destOrd="0" presId="urn:microsoft.com/office/officeart/2005/8/layout/vProcess5"/>
    <dgm:cxn modelId="{89B65C71-5B07-48FF-B41A-67A2FF219093}" type="presOf" srcId="{36126501-3FB0-4B7B-A6C7-CE0C3E8FDCF7}" destId="{AECE85EE-E8A2-4CF4-99F0-84E6A8220E9D}" srcOrd="1" destOrd="0" presId="urn:microsoft.com/office/officeart/2005/8/layout/vProcess5"/>
    <dgm:cxn modelId="{5FA41E71-0F82-41C7-8413-06D0571B2C56}" type="presOf" srcId="{8FA00338-41D7-4763-8382-A3E2DA2F0966}" destId="{BDE5DD42-EA9B-44CC-A222-7AA396B30657}" srcOrd="0" destOrd="0" presId="urn:microsoft.com/office/officeart/2005/8/layout/vProcess5"/>
    <dgm:cxn modelId="{04F1621F-C73D-4CE0-A1AE-CE26A29DDF82}" type="presOf" srcId="{EBD91248-49D9-4A2B-9470-FC7C18C91496}" destId="{92ED4D08-92DA-4E82-A3B1-95C4CB7FB508}" srcOrd="0" destOrd="0" presId="urn:microsoft.com/office/officeart/2005/8/layout/vProcess5"/>
    <dgm:cxn modelId="{D92C0D99-C58E-434A-B07E-696EAAA507AA}" type="presParOf" srcId="{92ED4D08-92DA-4E82-A3B1-95C4CB7FB508}" destId="{0202403E-D477-4638-BC4B-575B568D42CC}" srcOrd="0" destOrd="0" presId="urn:microsoft.com/office/officeart/2005/8/layout/vProcess5"/>
    <dgm:cxn modelId="{65EEC3DC-C4E0-407E-88C0-57CFA7C4C191}" type="presParOf" srcId="{92ED4D08-92DA-4E82-A3B1-95C4CB7FB508}" destId="{7BBA5FBD-2119-4B5B-86C5-7D63D871E188}" srcOrd="1" destOrd="0" presId="urn:microsoft.com/office/officeart/2005/8/layout/vProcess5"/>
    <dgm:cxn modelId="{2C7DCB41-6D10-4CF7-976D-C3DD68C4BD6A}" type="presParOf" srcId="{92ED4D08-92DA-4E82-A3B1-95C4CB7FB508}" destId="{16B3AC78-B00F-40A4-8C5D-EBA15B30987D}" srcOrd="2" destOrd="0" presId="urn:microsoft.com/office/officeart/2005/8/layout/vProcess5"/>
    <dgm:cxn modelId="{7DFA64E2-4CCD-4654-9339-A5BB12445758}" type="presParOf" srcId="{92ED4D08-92DA-4E82-A3B1-95C4CB7FB508}" destId="{42BA405B-52F0-4253-9C6E-AE62533D2640}" srcOrd="3" destOrd="0" presId="urn:microsoft.com/office/officeart/2005/8/layout/vProcess5"/>
    <dgm:cxn modelId="{997E2CE7-03D1-4423-AF7B-C716A0C37D7B}" type="presParOf" srcId="{92ED4D08-92DA-4E82-A3B1-95C4CB7FB508}" destId="{BDE5DD42-EA9B-44CC-A222-7AA396B30657}" srcOrd="4" destOrd="0" presId="urn:microsoft.com/office/officeart/2005/8/layout/vProcess5"/>
    <dgm:cxn modelId="{3886D7E3-31BA-4DEC-B161-1B89ED1AC92D}" type="presParOf" srcId="{92ED4D08-92DA-4E82-A3B1-95C4CB7FB508}" destId="{AA18931D-7967-4918-9612-5ADCD5A8963B}" srcOrd="5" destOrd="0" presId="urn:microsoft.com/office/officeart/2005/8/layout/vProcess5"/>
    <dgm:cxn modelId="{A23F3DC6-E47F-4F39-B570-D3B555B8C4E6}" type="presParOf" srcId="{92ED4D08-92DA-4E82-A3B1-95C4CB7FB508}" destId="{C81DD565-5A13-45C4-A16C-984B37B428F6}" srcOrd="6" destOrd="0" presId="urn:microsoft.com/office/officeart/2005/8/layout/vProcess5"/>
    <dgm:cxn modelId="{34321EE0-FBFF-43F4-B340-72EBCEC9BF77}" type="presParOf" srcId="{92ED4D08-92DA-4E82-A3B1-95C4CB7FB508}" destId="{1FB29C68-81E1-4351-9F0B-6E47AD12D0BB}" srcOrd="7" destOrd="0" presId="urn:microsoft.com/office/officeart/2005/8/layout/vProcess5"/>
    <dgm:cxn modelId="{1711FBBE-82B5-49ED-8745-3BC3F8FF6FFC}" type="presParOf" srcId="{92ED4D08-92DA-4E82-A3B1-95C4CB7FB508}" destId="{67B8B700-6158-4F95-8DAF-957F3AB98192}" srcOrd="8" destOrd="0" presId="urn:microsoft.com/office/officeart/2005/8/layout/vProcess5"/>
    <dgm:cxn modelId="{DBBB6D4E-942F-41F0-A00E-7AFC4D28B1A1}" type="presParOf" srcId="{92ED4D08-92DA-4E82-A3B1-95C4CB7FB508}" destId="{AECE85EE-E8A2-4CF4-99F0-84E6A8220E9D}" srcOrd="9" destOrd="0" presId="urn:microsoft.com/office/officeart/2005/8/layout/vProcess5"/>
    <dgm:cxn modelId="{286A1C75-413A-47F2-BB96-A5AB2CB9ADA1}" type="presParOf" srcId="{92ED4D08-92DA-4E82-A3B1-95C4CB7FB508}" destId="{4608E188-0DF7-478F-814C-75E6518CF562}" srcOrd="10" destOrd="0" presId="urn:microsoft.com/office/officeart/2005/8/layout/vProcess5"/>
    <dgm:cxn modelId="{7D3CACBD-8258-4ED9-AE51-B1C2BD897242}" type="presParOf" srcId="{92ED4D08-92DA-4E82-A3B1-95C4CB7FB508}" destId="{DFD9B8A4-33E4-4897-9055-63D508DB5A9E}" srcOrd="11" destOrd="0" presId="urn:microsoft.com/office/officeart/2005/8/layout/vProcess5"/>
  </dgm:cxnLst>
  <dgm:bg/>
  <dgm:whole>
    <a:ln>
      <a:solidFill>
        <a:schemeClr val="bg2"/>
      </a:solidFill>
    </a:ln>
  </dgm:whole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BBA5FBD-2119-4B5B-86C5-7D63D871E188}">
      <dsp:nvSpPr>
        <dsp:cNvPr id="0" name=""/>
        <dsp:cNvSpPr/>
      </dsp:nvSpPr>
      <dsp:spPr>
        <a:xfrm>
          <a:off x="0" y="0"/>
          <a:ext cx="4152912" cy="722952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ln>
                <a:solidFill>
                  <a:srgbClr val="FFC000"/>
                </a:solidFill>
              </a:ln>
              <a:solidFill>
                <a:srgbClr val="FFC000"/>
              </a:solidFill>
              <a:latin typeface="Times New Roman" pitchFamily="18" charset="0"/>
              <a:cs typeface="Times New Roman" pitchFamily="18" charset="0"/>
            </a:rPr>
            <a:t>1 уровень</a:t>
          </a:r>
        </a:p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ln>
                <a:solidFill>
                  <a:srgbClr val="FFC000"/>
                </a:solidFill>
              </a:ln>
              <a:solidFill>
                <a:srgbClr val="FFC000"/>
              </a:solidFill>
              <a:latin typeface="Times New Roman" pitchFamily="18" charset="0"/>
              <a:cs typeface="Times New Roman" pitchFamily="18" charset="0"/>
            </a:rPr>
            <a:t>ФЕДЕРАЛЬНЫЙ БЮДЖЕТ</a:t>
          </a:r>
          <a:endParaRPr lang="ru-RU" sz="1800" kern="1200" dirty="0">
            <a:ln>
              <a:solidFill>
                <a:srgbClr val="FFC000"/>
              </a:solidFill>
            </a:ln>
            <a:solidFill>
              <a:srgbClr val="FFC000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21175" y="21175"/>
        <a:ext cx="3311699" cy="680602"/>
      </dsp:txXfrm>
    </dsp:sp>
    <dsp:sp modelId="{16B3AC78-B00F-40A4-8C5D-EBA15B30987D}">
      <dsp:nvSpPr>
        <dsp:cNvPr id="0" name=""/>
        <dsp:cNvSpPr/>
      </dsp:nvSpPr>
      <dsp:spPr>
        <a:xfrm>
          <a:off x="347806" y="854398"/>
          <a:ext cx="4152912" cy="722952"/>
        </a:xfrm>
        <a:prstGeom prst="roundRect">
          <a:avLst>
            <a:gd name="adj" fmla="val 10000"/>
          </a:avLst>
        </a:prstGeom>
        <a:solidFill>
          <a:schemeClr val="accent4">
            <a:hueOff val="-554034"/>
            <a:satOff val="-2375"/>
            <a:lumOff val="3137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ln>
                <a:solidFill>
                  <a:srgbClr val="FFFF00"/>
                </a:solidFill>
              </a:ln>
              <a:latin typeface="Times New Roman" pitchFamily="18" charset="0"/>
              <a:cs typeface="Times New Roman" pitchFamily="18" charset="0"/>
            </a:rPr>
            <a:t>2 уровень</a:t>
          </a:r>
        </a:p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ln>
                <a:solidFill>
                  <a:srgbClr val="FFFF00"/>
                </a:solidFill>
              </a:ln>
              <a:latin typeface="Times New Roman" pitchFamily="18" charset="0"/>
              <a:cs typeface="Times New Roman" pitchFamily="18" charset="0"/>
            </a:rPr>
            <a:t>БЮДЖЕТ СУБЪЕКТОВ РФ</a:t>
          </a:r>
        </a:p>
      </dsp:txBody>
      <dsp:txXfrm>
        <a:off x="368981" y="875573"/>
        <a:ext cx="3292836" cy="680602"/>
      </dsp:txXfrm>
    </dsp:sp>
    <dsp:sp modelId="{42BA405B-52F0-4253-9C6E-AE62533D2640}">
      <dsp:nvSpPr>
        <dsp:cNvPr id="0" name=""/>
        <dsp:cNvSpPr/>
      </dsp:nvSpPr>
      <dsp:spPr>
        <a:xfrm>
          <a:off x="690421" y="1708796"/>
          <a:ext cx="4152912" cy="722952"/>
        </a:xfrm>
        <a:prstGeom prst="roundRect">
          <a:avLst>
            <a:gd name="adj" fmla="val 10000"/>
          </a:avLst>
        </a:prstGeom>
        <a:solidFill>
          <a:schemeClr val="accent4">
            <a:hueOff val="-1108069"/>
            <a:satOff val="-4749"/>
            <a:lumOff val="6275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ln>
                <a:solidFill>
                  <a:srgbClr val="FFFF00"/>
                </a:solidFill>
              </a:ln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3 уровень БЮДЖЕТЫ МУНИЦИПАЛЬНЫХ РАЙОНОВ, БЮДЖЕТЫ ГОРОДСКИХ ОКРУГОВ</a:t>
          </a:r>
        </a:p>
      </dsp:txBody>
      <dsp:txXfrm>
        <a:off x="711596" y="1729971"/>
        <a:ext cx="3298027" cy="680602"/>
      </dsp:txXfrm>
    </dsp:sp>
    <dsp:sp modelId="{BDE5DD42-EA9B-44CC-A222-7AA396B30657}">
      <dsp:nvSpPr>
        <dsp:cNvPr id="0" name=""/>
        <dsp:cNvSpPr/>
      </dsp:nvSpPr>
      <dsp:spPr>
        <a:xfrm>
          <a:off x="1038227" y="2563195"/>
          <a:ext cx="4152912" cy="722952"/>
        </a:xfrm>
        <a:prstGeom prst="roundRect">
          <a:avLst>
            <a:gd name="adj" fmla="val 10000"/>
          </a:avLst>
        </a:prstGeom>
        <a:solidFill>
          <a:schemeClr val="accent4">
            <a:hueOff val="-1662103"/>
            <a:satOff val="-7124"/>
            <a:lumOff val="9412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ln>
                <a:solidFill>
                  <a:schemeClr val="accent2">
                    <a:lumMod val="75000"/>
                  </a:schemeClr>
                </a:solidFill>
              </a:ln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4 уровень</a:t>
          </a:r>
        </a:p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ln>
                <a:solidFill>
                  <a:schemeClr val="accent2">
                    <a:lumMod val="75000"/>
                  </a:schemeClr>
                </a:solidFill>
              </a:ln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БЮДЖЕТЫ ГОРОДСКИХ И СЕЛЬСКИХ ПОСЕЛЕНИЙ</a:t>
          </a:r>
          <a:endParaRPr lang="ru-RU" sz="1800" kern="1200" dirty="0">
            <a:ln>
              <a:solidFill>
                <a:schemeClr val="accent2">
                  <a:lumMod val="75000"/>
                </a:schemeClr>
              </a:solidFill>
            </a:ln>
            <a:solidFill>
              <a:srgbClr val="C00000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1059402" y="2584370"/>
        <a:ext cx="3292836" cy="680602"/>
      </dsp:txXfrm>
    </dsp:sp>
    <dsp:sp modelId="{AA18931D-7967-4918-9612-5ADCD5A8963B}">
      <dsp:nvSpPr>
        <dsp:cNvPr id="0" name=""/>
        <dsp:cNvSpPr/>
      </dsp:nvSpPr>
      <dsp:spPr>
        <a:xfrm>
          <a:off x="3682992" y="553715"/>
          <a:ext cx="469919" cy="469919"/>
        </a:xfrm>
        <a:prstGeom prst="downArrow">
          <a:avLst>
            <a:gd name="adj1" fmla="val 55000"/>
            <a:gd name="adj2" fmla="val 45000"/>
          </a:avLst>
        </a:prstGeom>
        <a:solidFill>
          <a:srgbClr val="92D050">
            <a:alpha val="90000"/>
          </a:srgbClr>
        </a:solidFill>
        <a:ln w="19050" cap="rnd" cmpd="sng" algn="ctr">
          <a:solidFill>
            <a:srgbClr val="00B050">
              <a:alpha val="90000"/>
            </a:srgb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200" kern="1200">
            <a:ln>
              <a:solidFill>
                <a:srgbClr val="00B050"/>
              </a:solidFill>
            </a:ln>
            <a:solidFill>
              <a:srgbClr val="00B050"/>
            </a:solidFill>
          </a:endParaRPr>
        </a:p>
      </dsp:txBody>
      <dsp:txXfrm>
        <a:off x="3788724" y="553715"/>
        <a:ext cx="258455" cy="353614"/>
      </dsp:txXfrm>
    </dsp:sp>
    <dsp:sp modelId="{C81DD565-5A13-45C4-A16C-984B37B428F6}">
      <dsp:nvSpPr>
        <dsp:cNvPr id="0" name=""/>
        <dsp:cNvSpPr/>
      </dsp:nvSpPr>
      <dsp:spPr>
        <a:xfrm>
          <a:off x="4030799" y="1408114"/>
          <a:ext cx="469919" cy="469919"/>
        </a:xfrm>
        <a:prstGeom prst="downArrow">
          <a:avLst>
            <a:gd name="adj1" fmla="val 55000"/>
            <a:gd name="adj2" fmla="val 45000"/>
          </a:avLst>
        </a:prstGeom>
        <a:solidFill>
          <a:srgbClr val="92D050">
            <a:alpha val="90000"/>
          </a:srgbClr>
        </a:solidFill>
        <a:ln w="19050" cap="rnd" cmpd="sng" algn="ctr">
          <a:solidFill>
            <a:srgbClr val="00B050">
              <a:alpha val="90000"/>
            </a:srgb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200" kern="1200"/>
        </a:p>
      </dsp:txBody>
      <dsp:txXfrm>
        <a:off x="4136531" y="1408114"/>
        <a:ext cx="258455" cy="353614"/>
      </dsp:txXfrm>
    </dsp:sp>
    <dsp:sp modelId="{1FB29C68-81E1-4351-9F0B-6E47AD12D0BB}">
      <dsp:nvSpPr>
        <dsp:cNvPr id="0" name=""/>
        <dsp:cNvSpPr/>
      </dsp:nvSpPr>
      <dsp:spPr>
        <a:xfrm>
          <a:off x="4373414" y="2262512"/>
          <a:ext cx="469919" cy="469919"/>
        </a:xfrm>
        <a:prstGeom prst="downArrow">
          <a:avLst>
            <a:gd name="adj1" fmla="val 55000"/>
            <a:gd name="adj2" fmla="val 45000"/>
          </a:avLst>
        </a:prstGeom>
        <a:solidFill>
          <a:schemeClr val="accent4">
            <a:tint val="40000"/>
            <a:alpha val="90000"/>
            <a:hueOff val="-1365229"/>
            <a:satOff val="9721"/>
            <a:lumOff val="1756"/>
            <a:alphaOff val="0"/>
          </a:schemeClr>
        </a:solidFill>
        <a:ln w="19050" cap="rnd" cmpd="sng" algn="ctr">
          <a:solidFill>
            <a:schemeClr val="accent4">
              <a:tint val="40000"/>
              <a:alpha val="90000"/>
              <a:hueOff val="-1365229"/>
              <a:satOff val="9721"/>
              <a:lumOff val="1756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200" kern="1200"/>
        </a:p>
      </dsp:txBody>
      <dsp:txXfrm>
        <a:off x="4479146" y="2262512"/>
        <a:ext cx="258455" cy="35361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B0A53D3-7B3A-4C51-AFA7-AC002E4E6398}" type="datetimeFigureOut">
              <a:rPr lang="ru-RU" smtClean="0"/>
              <a:pPr/>
              <a:t>17.01.2023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1A75F41-4C4C-4585-AB1E-1E21C67B0C8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84326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A75F41-4C4C-4585-AB1E-1E21C67B0C81}" type="slidenum">
              <a:rPr lang="ru-RU" smtClean="0"/>
              <a:pPr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624055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A75F41-4C4C-4585-AB1E-1E21C67B0C81}" type="slidenum">
              <a:rPr lang="ru-RU" smtClean="0"/>
              <a:pPr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416932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A75F41-4C4C-4585-AB1E-1E21C67B0C81}" type="slidenum">
              <a:rPr lang="ru-RU" smtClean="0"/>
              <a:pPr/>
              <a:t>52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445605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A75F41-4C4C-4585-AB1E-1E21C67B0C81}" type="slidenum">
              <a:rPr lang="ru-RU" smtClean="0"/>
              <a:pPr/>
              <a:t>53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82131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71316" cy="6874935"/>
            <a:chOff x="-8466" y="-8468"/>
            <a:chExt cx="9171316" cy="6874935"/>
          </a:xfrm>
        </p:grpSpPr>
        <p:cxnSp>
          <p:nvCxnSpPr>
            <p:cNvPr id="28" name="Straight Connector 2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Freeform 2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Freeform 3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2" name="Freeform 3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3" name="Freeform 3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4" name="Freeform 3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5" name="Freeform 34"/>
            <p:cNvSpPr/>
            <p:nvPr/>
          </p:nvSpPr>
          <p:spPr>
            <a:xfrm>
              <a:off x="8094165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6" name="Freeform 35"/>
            <p:cNvSpPr/>
            <p:nvPr/>
          </p:nvSpPr>
          <p:spPr>
            <a:xfrm>
              <a:off x="8068764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1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59168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88339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66938978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970377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76819438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603010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377611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11433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91880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70506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18581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17.01.2023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90352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17.01.2023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22842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17.01.2023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38141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39067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70870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71317" cy="6874935"/>
            <a:chOff x="-8467" y="-8468"/>
            <a:chExt cx="9171317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94165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8764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17.01.2023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89869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  <p:sldLayoutId id="2147483690" r:id="rId13"/>
    <p:sldLayoutId id="2147483691" r:id="rId14"/>
    <p:sldLayoutId id="2147483692" r:id="rId15"/>
    <p:sldLayoutId id="2147483693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1.jpe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jpe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Relationship Id="rId9" Type="http://schemas.openxmlformats.org/officeDocument/2006/relationships/image" Target="../media/image34.gif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jpeg"/><Relationship Id="rId3" Type="http://schemas.openxmlformats.org/officeDocument/2006/relationships/image" Target="../media/image35.jpeg"/><Relationship Id="rId7" Type="http://schemas.openxmlformats.org/officeDocument/2006/relationships/image" Target="../media/image39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8.jpeg"/><Relationship Id="rId5" Type="http://schemas.openxmlformats.org/officeDocument/2006/relationships/image" Target="../media/image37.jpeg"/><Relationship Id="rId4" Type="http://schemas.openxmlformats.org/officeDocument/2006/relationships/image" Target="../media/image3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6.jpeg"/><Relationship Id="rId5" Type="http://schemas.openxmlformats.org/officeDocument/2006/relationships/image" Target="../media/image45.jpeg"/><Relationship Id="rId4" Type="http://schemas.openxmlformats.org/officeDocument/2006/relationships/image" Target="../media/image44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emf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3.jpeg"/><Relationship Id="rId4" Type="http://schemas.openxmlformats.org/officeDocument/2006/relationships/image" Target="../media/image52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7.png"/><Relationship Id="rId5" Type="http://schemas.openxmlformats.org/officeDocument/2006/relationships/image" Target="../media/image56.png"/><Relationship Id="rId4" Type="http://schemas.openxmlformats.org/officeDocument/2006/relationships/image" Target="../media/image55.png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chart" Target="../charts/chart10.xml"/><Relationship Id="rId4" Type="http://schemas.openxmlformats.org/officeDocument/2006/relationships/chart" Target="../charts/chart9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jpe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0.jpe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jpe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3.jpeg"/><Relationship Id="rId4" Type="http://schemas.openxmlformats.org/officeDocument/2006/relationships/image" Target="../media/image62.jpe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6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5.jpe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6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6.jpe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6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7.jpe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6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9.jpeg"/><Relationship Id="rId4" Type="http://schemas.openxmlformats.org/officeDocument/2006/relationships/image" Target="../media/image68.pn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6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0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openxmlformats.org/officeDocument/2006/relationships/image" Target="../media/image5.jpeg"/><Relationship Id="rId7" Type="http://schemas.openxmlformats.org/officeDocument/2006/relationships/image" Target="../media/image13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Relationship Id="rId9" Type="http://schemas.openxmlformats.org/officeDocument/2006/relationships/image" Target="../media/image15.jpeg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jpe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3.jpeg"/><Relationship Id="rId4" Type="http://schemas.openxmlformats.org/officeDocument/2006/relationships/image" Target="../media/image72.jpeg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6.png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chart" Target="../charts/chart11.xml"/><Relationship Id="rId5" Type="http://schemas.openxmlformats.org/officeDocument/2006/relationships/image" Target="../media/image75.jpeg"/><Relationship Id="rId4" Type="http://schemas.openxmlformats.org/officeDocument/2006/relationships/image" Target="../media/image36.png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6.jpeg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hyperlink" Target="mailto:rifin37@&#1091;andex.ru" TargetMode="External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jpeg"/><Relationship Id="rId3" Type="http://schemas.openxmlformats.org/officeDocument/2006/relationships/image" Target="../media/image16.jpeg"/><Relationship Id="rId7" Type="http://schemas.openxmlformats.org/officeDocument/2006/relationships/image" Target="../media/image20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Relationship Id="rId9" Type="http://schemas.openxmlformats.org/officeDocument/2006/relationships/image" Target="../media/image2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5.png"/><Relationship Id="rId4" Type="http://schemas.openxmlformats.org/officeDocument/2006/relationships/image" Target="../media/image24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73721788_large_57929344_light_texture_by_Insan_Stock.jpg"/>
          <p:cNvPicPr>
            <a:picLocks noChangeAspect="1"/>
          </p:cNvPicPr>
          <p:nvPr/>
        </p:nvPicPr>
        <p:blipFill>
          <a:blip r:embed="rId2">
            <a:lum bright="30000"/>
          </a:blip>
          <a:stretch>
            <a:fillRect/>
          </a:stretch>
        </p:blipFill>
        <p:spPr>
          <a:xfrm>
            <a:off x="0" y="214338"/>
            <a:ext cx="9144000" cy="6858000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643042" y="2857496"/>
            <a:ext cx="5572164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   Решению  Представительного Собрания Хомутовского района Курской области  от 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20.12.2022 г № 33/350 </a:t>
            </a:r>
          </a:p>
          <a:p>
            <a:pPr algn="ctr"/>
            <a:r>
              <a:rPr lang="ru-RU" sz="2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«О бюджете муниципального района «</a:t>
            </a:r>
            <a:r>
              <a:rPr lang="ru-RU" sz="22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Хомутовский</a:t>
            </a:r>
            <a:r>
              <a:rPr lang="ru-RU" sz="2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район» Курской области</a:t>
            </a:r>
          </a:p>
          <a:p>
            <a:pPr algn="ctr"/>
            <a:r>
              <a:rPr lang="ru-RU" sz="2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 2023 год и на  плановый период 2024 и 2025 годов»</a:t>
            </a:r>
            <a:endParaRPr lang="ru-RU" sz="2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428728" y="1857364"/>
            <a:ext cx="6072230" cy="646331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pPr algn="ctr"/>
            <a:r>
              <a:rPr lang="ru-RU" sz="3600" dirty="0" smtClean="0">
                <a:ln>
                  <a:solidFill>
                    <a:srgbClr val="00B050"/>
                  </a:solidFill>
                </a:ln>
                <a:latin typeface="Times New Roman" pitchFamily="18" charset="0"/>
                <a:cs typeface="Times New Roman" pitchFamily="18" charset="0"/>
              </a:rPr>
              <a:t>   БЮДЖЕТ  ДЛЯ  ГРАЖДАН</a:t>
            </a:r>
            <a:endParaRPr lang="ru-RU" sz="3600" dirty="0">
              <a:ln>
                <a:solidFill>
                  <a:srgbClr val="00B050"/>
                </a:solidFill>
              </a:ln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4154.jpg"/>
          <p:cNvPicPr>
            <a:picLocks noChangeAspect="1"/>
          </p:cNvPicPr>
          <p:nvPr/>
        </p:nvPicPr>
        <p:blipFill>
          <a:blip r:embed="rId2">
            <a:duotone>
              <a:schemeClr val="accent4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142976" y="428604"/>
            <a:ext cx="656022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3200" dirty="0" smtClean="0">
                <a:ln>
                  <a:solidFill>
                    <a:srgbClr val="C00000"/>
                  </a:solidFill>
                </a:ln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БЮДЖЕТНАЯ ТЕРМИНОЛОГИЯ</a:t>
            </a:r>
            <a:endParaRPr lang="ru-RU" sz="3200" dirty="0">
              <a:ln>
                <a:solidFill>
                  <a:srgbClr val="C00000"/>
                </a:solidFill>
              </a:ln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0" y="1714488"/>
            <a:ext cx="770435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/>
            <a:r>
              <a:rPr lang="ru-RU" sz="2000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МЕЖБЮДЖЕТНЫЕ ТРАНСФЕРТЫ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2000" dirty="0" smtClean="0">
                <a:ln>
                  <a:solidFill>
                    <a:srgbClr val="009900"/>
                  </a:solidFill>
                </a:ln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денежные средства,</a:t>
            </a:r>
          </a:p>
          <a:p>
            <a:pPr algn="just"/>
            <a:r>
              <a:rPr lang="ru-RU" sz="2000" dirty="0" smtClean="0">
                <a:ln>
                  <a:solidFill>
                    <a:srgbClr val="009900"/>
                  </a:solidFill>
                </a:ln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перечисляемые из одного бюджета бюджетной системы РФ другому</a:t>
            </a:r>
            <a:endParaRPr lang="ru-RU" sz="2000" dirty="0">
              <a:ln>
                <a:solidFill>
                  <a:srgbClr val="009900"/>
                </a:solidFill>
              </a:ln>
              <a:solidFill>
                <a:srgbClr val="0099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0" y="2500306"/>
            <a:ext cx="2786050" cy="914400"/>
          </a:xfrm>
          <a:prstGeom prst="roundRect">
            <a:avLst/>
          </a:prstGeom>
          <a:solidFill>
            <a:srgbClr val="FFFFCC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n>
                  <a:solidFill>
                    <a:srgbClr val="009900"/>
                  </a:solidFill>
                </a:ln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Виды межбюджетных трансфертов</a:t>
            </a:r>
            <a:endParaRPr lang="ru-RU" dirty="0">
              <a:ln>
                <a:solidFill>
                  <a:srgbClr val="009900"/>
                </a:solidFill>
              </a:ln>
              <a:solidFill>
                <a:srgbClr val="0099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3357554" y="2500306"/>
            <a:ext cx="2714644" cy="914400"/>
          </a:xfrm>
          <a:prstGeom prst="roundRect">
            <a:avLst/>
          </a:prstGeom>
          <a:solidFill>
            <a:srgbClr val="FFFFCC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n>
                  <a:solidFill>
                    <a:srgbClr val="009900"/>
                  </a:solidFill>
                </a:ln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Определение</a:t>
            </a:r>
            <a:endParaRPr lang="ru-RU" dirty="0">
              <a:ln>
                <a:solidFill>
                  <a:srgbClr val="009900"/>
                </a:solidFill>
              </a:ln>
              <a:solidFill>
                <a:srgbClr val="0099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6500794" y="2500306"/>
            <a:ext cx="2643206" cy="1000132"/>
          </a:xfrm>
          <a:prstGeom prst="roundRect">
            <a:avLst/>
          </a:prstGeom>
          <a:solidFill>
            <a:srgbClr val="FFFFCC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n>
                  <a:solidFill>
                    <a:srgbClr val="009900"/>
                  </a:solidFill>
                </a:ln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Аналогия в семейном бюджете</a:t>
            </a:r>
            <a:endParaRPr lang="ru-RU" dirty="0">
              <a:ln>
                <a:solidFill>
                  <a:srgbClr val="009900"/>
                </a:solidFill>
              </a:ln>
              <a:solidFill>
                <a:srgbClr val="0099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0" y="3714752"/>
            <a:ext cx="2786050" cy="914400"/>
          </a:xfrm>
          <a:prstGeom prst="roundRect">
            <a:avLst/>
          </a:prstGeom>
          <a:solidFill>
            <a:srgbClr val="FFFFCC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ln>
                  <a:solidFill>
                    <a:srgbClr val="C0000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Дотация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(от лат. «</a:t>
            </a:r>
            <a:r>
              <a:rPr lang="en-US" sz="1400" dirty="0" err="1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Dotatio</a:t>
            </a:r>
            <a:r>
              <a:rPr lang="ru-RU" sz="1400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r>
              <a:rPr lang="en-US" sz="1400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– дар, пожертвование)</a:t>
            </a:r>
            <a:endParaRPr lang="ru-RU" sz="1400" dirty="0">
              <a:ln>
                <a:solidFill>
                  <a:srgbClr val="002060"/>
                </a:solidFill>
              </a:ln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0" y="4857760"/>
            <a:ext cx="2786050" cy="914400"/>
          </a:xfrm>
          <a:prstGeom prst="roundRect">
            <a:avLst/>
          </a:prstGeom>
          <a:solidFill>
            <a:srgbClr val="FFFFCC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ln>
                  <a:solidFill>
                    <a:srgbClr val="C0000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Субвенции </a:t>
            </a:r>
            <a:r>
              <a:rPr lang="ru-RU" sz="1400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(от лат. «</a:t>
            </a:r>
            <a:r>
              <a:rPr lang="en-US" sz="1400" dirty="0" err="1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Subvenire</a:t>
            </a:r>
            <a:r>
              <a:rPr lang="ru-RU" sz="1400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r>
              <a:rPr lang="en-US" sz="1400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sz="1400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приходить на помощь</a:t>
            </a:r>
            <a:endParaRPr lang="ru-RU" sz="1400" dirty="0">
              <a:ln>
                <a:solidFill>
                  <a:srgbClr val="002060"/>
                </a:solidFill>
              </a:ln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0" y="5943600"/>
            <a:ext cx="2786050" cy="914400"/>
          </a:xfrm>
          <a:prstGeom prst="roundRect">
            <a:avLst/>
          </a:prstGeom>
          <a:solidFill>
            <a:srgbClr val="FFFFCC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ln>
                  <a:solidFill>
                    <a:srgbClr val="C0000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Субсидии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( от лат. «</a:t>
            </a:r>
            <a:r>
              <a:rPr lang="en-US" sz="1400" dirty="0" err="1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Subsidium</a:t>
            </a:r>
            <a:r>
              <a:rPr lang="ru-RU" sz="1400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r>
              <a:rPr lang="en-US" sz="1400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sz="1400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поддержка</a:t>
            </a:r>
            <a:endParaRPr lang="ru-RU" sz="1400" dirty="0">
              <a:ln>
                <a:solidFill>
                  <a:srgbClr val="002060"/>
                </a:solidFill>
              </a:ln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3357554" y="3714752"/>
            <a:ext cx="2714644" cy="914400"/>
          </a:xfrm>
          <a:prstGeom prst="roundRect">
            <a:avLst/>
          </a:prstGeom>
          <a:solidFill>
            <a:srgbClr val="FFFFCC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Предоставляются без определенной конкретной цели их использования</a:t>
            </a:r>
            <a:endParaRPr lang="ru-RU" sz="1400" dirty="0">
              <a:ln>
                <a:solidFill>
                  <a:srgbClr val="002060"/>
                </a:solidFill>
              </a:ln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3357554" y="4786322"/>
            <a:ext cx="2714644" cy="1000132"/>
          </a:xfrm>
          <a:prstGeom prst="roundRect">
            <a:avLst/>
          </a:prstGeom>
          <a:solidFill>
            <a:srgbClr val="FFFFCC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Предоставляются на финансирование «переданных» другим публично-правовым образованиям полномочий</a:t>
            </a:r>
            <a:endParaRPr lang="ru-RU" sz="1400" dirty="0">
              <a:ln>
                <a:solidFill>
                  <a:srgbClr val="002060"/>
                </a:solidFill>
              </a:ln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3357554" y="5943600"/>
            <a:ext cx="2714644" cy="914400"/>
          </a:xfrm>
          <a:prstGeom prst="roundRect">
            <a:avLst/>
          </a:prstGeom>
          <a:solidFill>
            <a:srgbClr val="FFFFCC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Предоставляются на условиях </a:t>
            </a:r>
            <a:r>
              <a:rPr lang="ru-RU" sz="1400" dirty="0" err="1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софинансирования</a:t>
            </a:r>
            <a:r>
              <a:rPr lang="ru-RU" sz="1400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расходов других бюджетов</a:t>
            </a:r>
            <a:endParaRPr lang="ru-RU" sz="1400" dirty="0">
              <a:ln>
                <a:solidFill>
                  <a:srgbClr val="002060"/>
                </a:solidFill>
              </a:ln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6500826" y="3714752"/>
            <a:ext cx="2643174" cy="914400"/>
          </a:xfrm>
          <a:prstGeom prst="roundRect">
            <a:avLst/>
          </a:prstGeom>
          <a:solidFill>
            <a:srgbClr val="FFFFCC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Вы даете своему ребенку «карманные деньги»</a:t>
            </a:r>
            <a:endParaRPr lang="ru-RU" sz="1400" dirty="0">
              <a:ln>
                <a:solidFill>
                  <a:srgbClr val="002060"/>
                </a:solidFill>
              </a:ln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6500794" y="4857760"/>
            <a:ext cx="2643206" cy="914400"/>
          </a:xfrm>
          <a:prstGeom prst="roundRect">
            <a:avLst/>
          </a:prstGeom>
          <a:solidFill>
            <a:srgbClr val="FFFFCC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Вы даете своему ребенку деньги и посылаете его в магазин купить продукты (по списку</a:t>
            </a:r>
            <a:r>
              <a:rPr lang="ru-RU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</a:rPr>
              <a:t>)</a:t>
            </a:r>
            <a:endParaRPr lang="ru-RU" dirty="0">
              <a:ln>
                <a:solidFill>
                  <a:srgbClr val="002060"/>
                </a:solidFill>
              </a:ln>
              <a:solidFill>
                <a:srgbClr val="002060"/>
              </a:solidFill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6500794" y="5943600"/>
            <a:ext cx="2643206" cy="914400"/>
          </a:xfrm>
          <a:prstGeom prst="roundRect">
            <a:avLst/>
          </a:prstGeom>
          <a:solidFill>
            <a:srgbClr val="FFFFCC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Вы «добавляете» денег для того, чтобы ваш ребенок купил себе новый телефон ( а остальные он накопил сам)</a:t>
            </a:r>
            <a:endParaRPr lang="ru-RU" sz="1400" dirty="0">
              <a:ln>
                <a:solidFill>
                  <a:srgbClr val="002060"/>
                </a:solidFill>
              </a:ln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0" name="Прямая соединительная линия 19"/>
          <p:cNvCxnSpPr>
            <a:stCxn id="7" idx="3"/>
            <a:endCxn id="8" idx="1"/>
          </p:cNvCxnSpPr>
          <p:nvPr/>
        </p:nvCxnSpPr>
        <p:spPr>
          <a:xfrm>
            <a:off x="2786050" y="2957506"/>
            <a:ext cx="571504" cy="1588"/>
          </a:xfrm>
          <a:prstGeom prst="line">
            <a:avLst/>
          </a:prstGeom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>
            <a:endCxn id="9" idx="1"/>
          </p:cNvCxnSpPr>
          <p:nvPr/>
        </p:nvCxnSpPr>
        <p:spPr>
          <a:xfrm>
            <a:off x="6072198" y="3000372"/>
            <a:ext cx="428596" cy="1588"/>
          </a:xfrm>
          <a:prstGeom prst="line">
            <a:avLst/>
          </a:prstGeom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единительная линия 33"/>
          <p:cNvCxnSpPr/>
          <p:nvPr/>
        </p:nvCxnSpPr>
        <p:spPr>
          <a:xfrm>
            <a:off x="2786050" y="4214818"/>
            <a:ext cx="571504" cy="1588"/>
          </a:xfrm>
          <a:prstGeom prst="line">
            <a:avLst/>
          </a:prstGeom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Прямая соединительная линия 57"/>
          <p:cNvCxnSpPr>
            <a:stCxn id="12" idx="3"/>
            <a:endCxn id="15" idx="1"/>
          </p:cNvCxnSpPr>
          <p:nvPr/>
        </p:nvCxnSpPr>
        <p:spPr>
          <a:xfrm>
            <a:off x="2786050" y="6400800"/>
            <a:ext cx="571504" cy="1588"/>
          </a:xfrm>
          <a:prstGeom prst="line">
            <a:avLst/>
          </a:prstGeom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Прямая соединительная линия 65"/>
          <p:cNvCxnSpPr/>
          <p:nvPr/>
        </p:nvCxnSpPr>
        <p:spPr>
          <a:xfrm>
            <a:off x="6072198" y="4214818"/>
            <a:ext cx="357190" cy="1588"/>
          </a:xfrm>
          <a:prstGeom prst="line">
            <a:avLst/>
          </a:prstGeom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Прямая соединительная линия 80"/>
          <p:cNvCxnSpPr/>
          <p:nvPr/>
        </p:nvCxnSpPr>
        <p:spPr>
          <a:xfrm>
            <a:off x="6072198" y="6429396"/>
            <a:ext cx="428596" cy="1588"/>
          </a:xfrm>
          <a:prstGeom prst="line">
            <a:avLst/>
          </a:prstGeom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8" name="Рисунок 107" descr="images (17)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745782">
            <a:off x="6527656" y="1105717"/>
            <a:ext cx="974964" cy="95099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9" name="Рисунок 108" descr="images (17)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745782">
            <a:off x="7927297" y="1402609"/>
            <a:ext cx="1036318" cy="1010839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10" name="Выгнутая вверх стрелка 109"/>
          <p:cNvSpPr/>
          <p:nvPr/>
        </p:nvSpPr>
        <p:spPr>
          <a:xfrm rot="797725">
            <a:off x="7143768" y="714356"/>
            <a:ext cx="1500198" cy="642942"/>
          </a:xfrm>
          <a:prstGeom prst="curvedDownArrow">
            <a:avLst>
              <a:gd name="adj1" fmla="val 25000"/>
              <a:gd name="adj2" fmla="val 57444"/>
              <a:gd name="adj3" fmla="val 25000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cxnSp>
        <p:nvCxnSpPr>
          <p:cNvPr id="119" name="Прямая соединительная линия 118"/>
          <p:cNvCxnSpPr/>
          <p:nvPr/>
        </p:nvCxnSpPr>
        <p:spPr>
          <a:xfrm>
            <a:off x="2786050" y="5357826"/>
            <a:ext cx="571504" cy="1588"/>
          </a:xfrm>
          <a:prstGeom prst="line">
            <a:avLst/>
          </a:prstGeom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0" name="Прямая соединительная линия 119"/>
          <p:cNvCxnSpPr>
            <a:stCxn id="14" idx="3"/>
            <a:endCxn id="17" idx="1"/>
          </p:cNvCxnSpPr>
          <p:nvPr/>
        </p:nvCxnSpPr>
        <p:spPr>
          <a:xfrm>
            <a:off x="6072198" y="5286388"/>
            <a:ext cx="428596" cy="28572"/>
          </a:xfrm>
          <a:prstGeom prst="line">
            <a:avLst/>
          </a:prstGeom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4154.jpg"/>
          <p:cNvPicPr>
            <a:picLocks noChangeAspect="1"/>
          </p:cNvPicPr>
          <p:nvPr/>
        </p:nvPicPr>
        <p:blipFill>
          <a:blip r:embed="rId2">
            <a:duotone>
              <a:schemeClr val="accent4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478637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785918" y="428604"/>
            <a:ext cx="656022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3200" dirty="0" smtClean="0">
                <a:ln>
                  <a:solidFill>
                    <a:srgbClr val="C00000"/>
                  </a:solidFill>
                </a:ln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БЮДЖЕТНАЯ ТЕРМИНОЛОГИЯ</a:t>
            </a:r>
            <a:endParaRPr lang="ru-RU" sz="3200" dirty="0">
              <a:ln>
                <a:solidFill>
                  <a:srgbClr val="C00000"/>
                </a:solidFill>
              </a:ln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00034" y="1500174"/>
            <a:ext cx="819692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РАСХОДЫ БЮДЖЕТА </a:t>
            </a:r>
            <a:r>
              <a:rPr lang="ru-RU" sz="2000" dirty="0" smtClean="0">
                <a:ln>
                  <a:solidFill>
                    <a:srgbClr val="0F511F"/>
                  </a:solidFill>
                </a:ln>
                <a:solidFill>
                  <a:srgbClr val="0F511F"/>
                </a:solidFill>
                <a:latin typeface="Times New Roman" pitchFamily="18" charset="0"/>
                <a:cs typeface="Times New Roman" pitchFamily="18" charset="0"/>
              </a:rPr>
              <a:t>– выплачиваемые из бюджета денежные средства</a:t>
            </a:r>
            <a:endParaRPr lang="ru-RU" sz="2000" dirty="0">
              <a:ln>
                <a:solidFill>
                  <a:srgbClr val="0F511F"/>
                </a:solidFill>
              </a:ln>
              <a:solidFill>
                <a:srgbClr val="0F511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643306" y="2214554"/>
            <a:ext cx="1557342" cy="571504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РАСХОДЫ</a:t>
            </a:r>
            <a:endParaRPr lang="ru-RU" dirty="0">
              <a:ln>
                <a:solidFill>
                  <a:srgbClr val="FF0000"/>
                </a:solidFill>
              </a:ln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 rot="5400000">
            <a:off x="4144166" y="2999578"/>
            <a:ext cx="428628" cy="1588"/>
          </a:xfrm>
          <a:prstGeom prst="line">
            <a:avLst/>
          </a:prstGeom>
          <a:ln w="38100"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928662" y="3214686"/>
            <a:ext cx="7643866" cy="1588"/>
          </a:xfrm>
          <a:prstGeom prst="line">
            <a:avLst/>
          </a:prstGeom>
          <a:ln w="38100"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 rot="5400000">
            <a:off x="4144166" y="3428206"/>
            <a:ext cx="428628" cy="1588"/>
          </a:xfrm>
          <a:prstGeom prst="line">
            <a:avLst/>
          </a:prstGeom>
          <a:ln w="38100"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 rot="5400000">
            <a:off x="8359008" y="3428206"/>
            <a:ext cx="428628" cy="1588"/>
          </a:xfrm>
          <a:prstGeom prst="line">
            <a:avLst/>
          </a:prstGeom>
          <a:ln w="38100"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 rot="5400000">
            <a:off x="715142" y="3428206"/>
            <a:ext cx="428628" cy="1588"/>
          </a:xfrm>
          <a:prstGeom prst="line">
            <a:avLst/>
          </a:prstGeom>
          <a:ln w="38100"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Прямоугольник 22"/>
          <p:cNvSpPr/>
          <p:nvPr/>
        </p:nvSpPr>
        <p:spPr>
          <a:xfrm>
            <a:off x="0" y="3643314"/>
            <a:ext cx="2571736" cy="857256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n>
                  <a:solidFill>
                    <a:srgbClr val="0070C0"/>
                  </a:solidFill>
                </a:ln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По муниципальным программам</a:t>
            </a:r>
            <a:endParaRPr lang="ru-RU" dirty="0">
              <a:ln>
                <a:solidFill>
                  <a:srgbClr val="0070C0"/>
                </a:solidFill>
              </a:ln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3143240" y="3643314"/>
            <a:ext cx="2643206" cy="857256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n>
                  <a:solidFill>
                    <a:srgbClr val="0070C0"/>
                  </a:solidFill>
                </a:ln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По функциям</a:t>
            </a:r>
            <a:endParaRPr lang="ru-RU" dirty="0">
              <a:ln>
                <a:solidFill>
                  <a:srgbClr val="0070C0"/>
                </a:solidFill>
              </a:ln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6286512" y="3643314"/>
            <a:ext cx="2857488" cy="857256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n>
                  <a:solidFill>
                    <a:srgbClr val="0070C0"/>
                  </a:solidFill>
                </a:ln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По ведомствам</a:t>
            </a:r>
            <a:endParaRPr lang="ru-RU" dirty="0">
              <a:ln>
                <a:solidFill>
                  <a:srgbClr val="0070C0"/>
                </a:solidFill>
              </a:ln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9" name="Прямая соединительная линия 28"/>
          <p:cNvCxnSpPr/>
          <p:nvPr/>
        </p:nvCxnSpPr>
        <p:spPr>
          <a:xfrm rot="5400000">
            <a:off x="715142" y="4714090"/>
            <a:ext cx="428628" cy="1588"/>
          </a:xfrm>
          <a:prstGeom prst="line">
            <a:avLst/>
          </a:prstGeom>
          <a:ln w="38100"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/>
          <p:nvPr/>
        </p:nvCxnSpPr>
        <p:spPr>
          <a:xfrm rot="5400000">
            <a:off x="4179091" y="4679165"/>
            <a:ext cx="357190" cy="1588"/>
          </a:xfrm>
          <a:prstGeom prst="line">
            <a:avLst/>
          </a:prstGeom>
          <a:ln w="38100"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/>
          <p:nvPr/>
        </p:nvCxnSpPr>
        <p:spPr>
          <a:xfrm rot="5400000">
            <a:off x="8393933" y="4679165"/>
            <a:ext cx="357190" cy="1588"/>
          </a:xfrm>
          <a:prstGeom prst="line">
            <a:avLst/>
          </a:prstGeom>
          <a:ln w="38100"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Скругленный прямоугольник 31"/>
          <p:cNvSpPr/>
          <p:nvPr/>
        </p:nvSpPr>
        <p:spPr>
          <a:xfrm>
            <a:off x="0" y="4857760"/>
            <a:ext cx="2643174" cy="200024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ln>
                  <a:solidFill>
                    <a:srgbClr val="0070C0"/>
                  </a:solidFill>
                </a:ln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Документ, определяющий цели и задачи муниципальной политики в определенной сфере, способы из достижения и примерные объемы используемых финансов</a:t>
            </a:r>
            <a:endParaRPr lang="ru-RU" sz="1600" dirty="0">
              <a:ln>
                <a:solidFill>
                  <a:srgbClr val="0070C0"/>
                </a:solidFill>
              </a:ln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3" name="Скругленный прямоугольник 32"/>
          <p:cNvSpPr/>
          <p:nvPr/>
        </p:nvSpPr>
        <p:spPr>
          <a:xfrm>
            <a:off x="3143240" y="4857760"/>
            <a:ext cx="2643206" cy="200024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ln>
                  <a:solidFill>
                    <a:srgbClr val="0070C0"/>
                  </a:solidFill>
                </a:ln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Функциональная классификация бюджетных расходов отражает направление средств на выполнение конкретных функций органов самоуправления</a:t>
            </a:r>
            <a:endParaRPr lang="ru-RU" sz="1600" dirty="0">
              <a:ln>
                <a:solidFill>
                  <a:srgbClr val="0070C0"/>
                </a:solidFill>
              </a:ln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6286512" y="4857760"/>
            <a:ext cx="2857488" cy="200024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ln>
                  <a:solidFill>
                    <a:srgbClr val="0070C0"/>
                  </a:solidFill>
                </a:ln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Ведомственная структура включает в себя группировку расходов бюджета, которая отражает распределение бюджетных средств по главным распорядителям средств бюджетов</a:t>
            </a:r>
            <a:endParaRPr lang="ru-RU" sz="1600" dirty="0">
              <a:ln>
                <a:solidFill>
                  <a:srgbClr val="0070C0"/>
                </a:solidFill>
              </a:ln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6" name="Рисунок 25" descr="1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20928684">
            <a:off x="1023406" y="1867156"/>
            <a:ext cx="2428860" cy="121444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4154.jpg"/>
          <p:cNvPicPr>
            <a:picLocks noChangeAspect="1"/>
          </p:cNvPicPr>
          <p:nvPr/>
        </p:nvPicPr>
        <p:blipFill>
          <a:blip r:embed="rId2">
            <a:duotone>
              <a:schemeClr val="accent4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-285776"/>
            <a:ext cx="9144000" cy="714377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785918" y="0"/>
            <a:ext cx="62744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/>
            <a:r>
              <a:rPr lang="ru-RU" sz="3200" dirty="0" smtClean="0">
                <a:ln>
                  <a:solidFill>
                    <a:srgbClr val="C00000"/>
                  </a:solidFill>
                </a:ln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БЮДЖЕТНАЯ ТЕРМИНОЛОГИЯ</a:t>
            </a:r>
            <a:endParaRPr lang="ru-RU" sz="3200" dirty="0">
              <a:ln>
                <a:solidFill>
                  <a:srgbClr val="C00000"/>
                </a:solidFill>
              </a:ln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m0290__jY7M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357298"/>
            <a:ext cx="3571868" cy="164307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TextBox 6"/>
          <p:cNvSpPr txBox="1"/>
          <p:nvPr/>
        </p:nvSpPr>
        <p:spPr>
          <a:xfrm>
            <a:off x="1714480" y="928670"/>
            <a:ext cx="399250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МУНИЦИПАЛЬНЫЙ ДОЛГ</a:t>
            </a:r>
            <a:endParaRPr lang="ru-RU" sz="2400" dirty="0">
              <a:ln>
                <a:solidFill>
                  <a:srgbClr val="FF0000"/>
                </a:solidFill>
              </a:ln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0" y="2786058"/>
            <a:ext cx="2357422" cy="4071942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rgbClr val="0F511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ВАЖНО:</a:t>
            </a:r>
          </a:p>
          <a:p>
            <a:pPr algn="ctr"/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600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Муниципальный долг не должен превышать собственные доходы (ст.107 БК Р)</a:t>
            </a:r>
          </a:p>
          <a:p>
            <a:pPr algn="ctr"/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600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Расходы на обслуживание долга не должны превышать 10 % расходов бюджета за исключением субвенций (ст.111 БК РФ)</a:t>
            </a:r>
            <a:endParaRPr lang="ru-RU" sz="1600" dirty="0">
              <a:ln>
                <a:solidFill>
                  <a:srgbClr val="002060"/>
                </a:solidFill>
              </a:ln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071934" y="1571612"/>
            <a:ext cx="4643470" cy="1143008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rgbClr val="0F511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Муниципальный долг возникает в силу осуществления заимствований.</a:t>
            </a:r>
          </a:p>
          <a:p>
            <a:pPr algn="ctr"/>
            <a:endParaRPr lang="ru-RU" dirty="0" smtClean="0">
              <a:ln>
                <a:solidFill>
                  <a:srgbClr val="002060"/>
                </a:solidFill>
              </a:ln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Заимствования необходимы для:</a:t>
            </a:r>
            <a:endParaRPr lang="ru-RU" dirty="0">
              <a:ln>
                <a:solidFill>
                  <a:srgbClr val="002060"/>
                </a:solidFill>
              </a:ln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071934" y="3429000"/>
            <a:ext cx="2286016" cy="914400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rgbClr val="0F511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Финансирования дефицита бюджета</a:t>
            </a:r>
            <a:endParaRPr lang="ru-RU" dirty="0">
              <a:ln>
                <a:solidFill>
                  <a:srgbClr val="002060"/>
                </a:solidFill>
              </a:ln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6643702" y="3429000"/>
            <a:ext cx="2143140" cy="914400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rgbClr val="0F511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Погашения долговых обязательств</a:t>
            </a:r>
            <a:endParaRPr lang="ru-RU" dirty="0">
              <a:ln>
                <a:solidFill>
                  <a:srgbClr val="002060"/>
                </a:solidFill>
              </a:ln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Стрелка вниз 11"/>
          <p:cNvSpPr/>
          <p:nvPr/>
        </p:nvSpPr>
        <p:spPr>
          <a:xfrm>
            <a:off x="4786314" y="2786058"/>
            <a:ext cx="642942" cy="571504"/>
          </a:xfrm>
          <a:prstGeom prst="downArrow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трелка вниз 12"/>
          <p:cNvSpPr/>
          <p:nvPr/>
        </p:nvSpPr>
        <p:spPr>
          <a:xfrm>
            <a:off x="7286644" y="2786058"/>
            <a:ext cx="642942" cy="571504"/>
          </a:xfrm>
          <a:prstGeom prst="downArrow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 rot="5400000">
            <a:off x="5036744" y="4535892"/>
            <a:ext cx="214314" cy="794"/>
          </a:xfrm>
          <a:prstGeom prst="line">
            <a:avLst/>
          </a:prstGeom>
          <a:ln w="38100">
            <a:solidFill>
              <a:srgbClr val="0F511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 rot="5400000">
            <a:off x="7537074" y="4535892"/>
            <a:ext cx="214314" cy="794"/>
          </a:xfrm>
          <a:prstGeom prst="line">
            <a:avLst/>
          </a:prstGeom>
          <a:ln w="38100">
            <a:solidFill>
              <a:srgbClr val="0F511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>
            <a:off x="5143504" y="4643446"/>
            <a:ext cx="2500330" cy="1588"/>
          </a:xfrm>
          <a:prstGeom prst="line">
            <a:avLst/>
          </a:prstGeom>
          <a:ln w="38100">
            <a:solidFill>
              <a:srgbClr val="0F511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 rot="5400000">
            <a:off x="6072992" y="4856966"/>
            <a:ext cx="428628" cy="1588"/>
          </a:xfrm>
          <a:prstGeom prst="line">
            <a:avLst/>
          </a:prstGeom>
          <a:ln w="38100">
            <a:solidFill>
              <a:srgbClr val="0F511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Скругленный прямоугольник 26"/>
          <p:cNvSpPr/>
          <p:nvPr/>
        </p:nvSpPr>
        <p:spPr>
          <a:xfrm>
            <a:off x="4286248" y="5143512"/>
            <a:ext cx="3643338" cy="1714488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rgbClr val="0F511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Все заимствования подлежат учету в долговой книге:</a:t>
            </a:r>
          </a:p>
          <a:p>
            <a:pPr>
              <a:buFontTx/>
              <a:buChar char="-"/>
            </a:pPr>
            <a:r>
              <a:rPr lang="ru-RU" sz="1600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банковские кредиты;</a:t>
            </a:r>
          </a:p>
          <a:p>
            <a:pPr>
              <a:buFontTx/>
              <a:buChar char="-"/>
            </a:pPr>
            <a:r>
              <a:rPr lang="ru-RU" sz="1600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бюджетные кредиты;</a:t>
            </a:r>
          </a:p>
          <a:p>
            <a:pPr>
              <a:buFontTx/>
              <a:buChar char="-"/>
            </a:pPr>
            <a:r>
              <a:rPr lang="ru-RU" sz="1600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размещение ценных бумаг;</a:t>
            </a:r>
          </a:p>
          <a:p>
            <a:pPr>
              <a:buFontTx/>
              <a:buChar char="-"/>
            </a:pPr>
            <a:r>
              <a:rPr lang="ru-RU" sz="1600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предоставление гарантий</a:t>
            </a:r>
            <a:endParaRPr lang="ru-RU" sz="1600" dirty="0">
              <a:ln>
                <a:solidFill>
                  <a:srgbClr val="002060"/>
                </a:solidFill>
              </a:ln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3" name="Рисунок 32" descr="images (12)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29586" y="5143512"/>
            <a:ext cx="1214414" cy="1714488"/>
          </a:xfrm>
          <a:prstGeom prst="rect">
            <a:avLst/>
          </a:prstGeom>
          <a:ln>
            <a:solidFill>
              <a:srgbClr val="0F511F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light-1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solidFill>
              <a:schemeClr val="bg1"/>
            </a:solidFill>
          </a:ln>
        </p:spPr>
      </p:pic>
      <p:graphicFrame>
        <p:nvGraphicFramePr>
          <p:cNvPr id="4" name="Схема 3"/>
          <p:cNvGraphicFramePr/>
          <p:nvPr/>
        </p:nvGraphicFramePr>
        <p:xfrm>
          <a:off x="0" y="1500174"/>
          <a:ext cx="5191140" cy="32861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142976" y="0"/>
            <a:ext cx="800102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БЮДЖЕТНАЯ СИСТЕМА РОССИЙСКОЙ ФЕДЕРАЦИИ </a:t>
            </a: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2000" b="1" dirty="0" smtClean="0">
                <a:ln>
                  <a:solidFill>
                    <a:srgbClr val="0F511F"/>
                  </a:solidFill>
                </a:ln>
                <a:solidFill>
                  <a:srgbClr val="0F511F"/>
                </a:solidFill>
                <a:latin typeface="Times New Roman" pitchFamily="18" charset="0"/>
                <a:cs typeface="Times New Roman" pitchFamily="18" charset="0"/>
              </a:rPr>
              <a:t>это совокупность всех бюджетов РФ: федерального, региональных, местных, государственных внебюджетных фондов</a:t>
            </a:r>
            <a:endParaRPr lang="ru-RU" sz="2400" b="1" dirty="0">
              <a:ln>
                <a:solidFill>
                  <a:srgbClr val="0F511F"/>
                </a:solidFill>
              </a:ln>
              <a:solidFill>
                <a:srgbClr val="0F511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5929322" y="3929066"/>
            <a:ext cx="3214678" cy="857256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Консолидированный бюджет Хомутовского района</a:t>
            </a:r>
            <a:endParaRPr lang="ru-RU" dirty="0">
              <a:ln>
                <a:solidFill>
                  <a:schemeClr val="accent1">
                    <a:lumMod val="50000"/>
                  </a:schemeClr>
                </a:solidFill>
              </a:ln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трелка вниз 7"/>
          <p:cNvSpPr/>
          <p:nvPr/>
        </p:nvSpPr>
        <p:spPr>
          <a:xfrm>
            <a:off x="7286644" y="4786322"/>
            <a:ext cx="500066" cy="500066"/>
          </a:xfrm>
          <a:prstGeom prst="downArrow">
            <a:avLst/>
          </a:prstGeom>
          <a:solidFill>
            <a:srgbClr val="92D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28596" y="5929330"/>
            <a:ext cx="2714644" cy="928670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Бюджет  муниципального района «</a:t>
            </a:r>
            <a:r>
              <a:rPr lang="ru-RU" dirty="0" err="1" smtClean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Хомутовский</a:t>
            </a:r>
            <a:r>
              <a:rPr lang="ru-RU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район»</a:t>
            </a:r>
          </a:p>
          <a:p>
            <a:pPr algn="ctr"/>
            <a:r>
              <a:rPr lang="ru-RU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Курской области</a:t>
            </a:r>
            <a:endParaRPr lang="ru-RU" dirty="0">
              <a:ln>
                <a:solidFill>
                  <a:schemeClr val="accent1">
                    <a:lumMod val="50000"/>
                  </a:schemeClr>
                </a:solidFill>
              </a:ln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3357554" y="5929330"/>
            <a:ext cx="2714644" cy="928670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Бюджет 1-го городского поселения</a:t>
            </a:r>
            <a:endParaRPr lang="ru-RU" dirty="0">
              <a:ln>
                <a:solidFill>
                  <a:schemeClr val="accent1">
                    <a:lumMod val="50000"/>
                  </a:schemeClr>
                </a:solidFill>
              </a:ln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6429356" y="5929330"/>
            <a:ext cx="2714644" cy="928670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Бюджет  8 сельских поселений</a:t>
            </a:r>
            <a:endParaRPr lang="ru-RU" dirty="0">
              <a:ln>
                <a:solidFill>
                  <a:schemeClr val="accent1">
                    <a:lumMod val="50000"/>
                  </a:schemeClr>
                </a:solidFill>
              </a:ln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3" name="Прямая соединительная линия 12"/>
          <p:cNvCxnSpPr/>
          <p:nvPr/>
        </p:nvCxnSpPr>
        <p:spPr>
          <a:xfrm>
            <a:off x="1357290" y="5357826"/>
            <a:ext cx="7358114" cy="1588"/>
          </a:xfrm>
          <a:prstGeom prst="line">
            <a:avLst/>
          </a:prstGeom>
          <a:ln w="571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Стрелка вниз 15"/>
          <p:cNvSpPr/>
          <p:nvPr/>
        </p:nvSpPr>
        <p:spPr>
          <a:xfrm>
            <a:off x="1214414" y="5357826"/>
            <a:ext cx="571504" cy="500066"/>
          </a:xfrm>
          <a:prstGeom prst="downArrow">
            <a:avLst/>
          </a:prstGeom>
          <a:solidFill>
            <a:srgbClr val="92D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Стрелка вниз 16"/>
          <p:cNvSpPr/>
          <p:nvPr/>
        </p:nvSpPr>
        <p:spPr>
          <a:xfrm>
            <a:off x="4357686" y="5357826"/>
            <a:ext cx="571504" cy="500066"/>
          </a:xfrm>
          <a:prstGeom prst="downArrow">
            <a:avLst/>
          </a:prstGeom>
          <a:solidFill>
            <a:srgbClr val="92D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Стрелка вниз 17"/>
          <p:cNvSpPr/>
          <p:nvPr/>
        </p:nvSpPr>
        <p:spPr>
          <a:xfrm>
            <a:off x="8572496" y="5357826"/>
            <a:ext cx="571504" cy="500066"/>
          </a:xfrm>
          <a:prstGeom prst="downArrow">
            <a:avLst/>
          </a:prstGeom>
          <a:solidFill>
            <a:srgbClr val="92D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" name="Рисунок 19" descr="images (7).jp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429124" y="1571612"/>
            <a:ext cx="2466975" cy="92869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chemeClr val="bg1"/>
            </a:solidFill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1" name="Рисунок 20" descr="map.gif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929190" y="2786058"/>
            <a:ext cx="928694" cy="928694"/>
          </a:xfrm>
          <a:prstGeom prst="rect">
            <a:avLst/>
          </a:prstGeom>
          <a:ln>
            <a:solidFill>
              <a:schemeClr val="accent3">
                <a:lumMod val="75000"/>
              </a:schemeClr>
            </a:solidFill>
          </a:ln>
        </p:spPr>
      </p:pic>
      <p:sp>
        <p:nvSpPr>
          <p:cNvPr id="22" name="TextBox 21"/>
          <p:cNvSpPr txBox="1"/>
          <p:nvPr/>
        </p:nvSpPr>
        <p:spPr>
          <a:xfrm>
            <a:off x="5857884" y="2857496"/>
            <a:ext cx="2643206" cy="830997"/>
          </a:xfrm>
          <a:prstGeom prst="rect">
            <a:avLst/>
          </a:prstGeom>
          <a:noFill/>
          <a:ln w="28575">
            <a:solidFill>
              <a:schemeClr val="accent3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Бюджет Курской области</a:t>
            </a:r>
            <a:endParaRPr lang="ru-RU" sz="2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Fon_svetlyi_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4" name="Рисунок 3" descr="img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1142976" cy="121442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285852" y="0"/>
            <a:ext cx="785814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200" dirty="0" smtClean="0">
                <a:ln>
                  <a:solidFill>
                    <a:schemeClr val="accent3">
                      <a:lumMod val="50000"/>
                    </a:schemeClr>
                  </a:solidFill>
                </a:ln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Основные этапы подготовки бюджета муниципального района в 2022  году</a:t>
            </a:r>
            <a:endParaRPr lang="ru-RU" sz="2200" dirty="0">
              <a:ln>
                <a:solidFill>
                  <a:schemeClr val="accent3">
                    <a:lumMod val="50000"/>
                  </a:schemeClr>
                </a:solidFill>
              </a:ln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2714612" y="714356"/>
            <a:ext cx="6429388" cy="642942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n>
                  <a:solidFill>
                    <a:srgbClr val="0F511F"/>
                  </a:solidFill>
                </a:ln>
                <a:solidFill>
                  <a:srgbClr val="0F511F"/>
                </a:solidFill>
                <a:latin typeface="Times New Roman" pitchFamily="18" charset="0"/>
                <a:cs typeface="Times New Roman" pitchFamily="18" charset="0"/>
              </a:rPr>
              <a:t>Определение основных подходов к формированию бюджета муниципального района</a:t>
            </a:r>
            <a:endParaRPr lang="ru-RU" dirty="0">
              <a:ln>
                <a:solidFill>
                  <a:srgbClr val="0F511F"/>
                </a:solidFill>
              </a:ln>
              <a:solidFill>
                <a:srgbClr val="0F511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2071670" y="1428736"/>
            <a:ext cx="7072330" cy="571504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n>
                  <a:solidFill>
                    <a:srgbClr val="0F511F"/>
                  </a:solidFill>
                </a:ln>
                <a:solidFill>
                  <a:srgbClr val="0F511F"/>
                </a:solidFill>
                <a:latin typeface="Times New Roman" pitchFamily="18" charset="0"/>
                <a:cs typeface="Times New Roman" pitchFamily="18" charset="0"/>
              </a:rPr>
              <a:t>Основные показатели прогноза социально-экономического развития Хомутовского района</a:t>
            </a:r>
            <a:endParaRPr lang="ru-RU" dirty="0">
              <a:ln>
                <a:solidFill>
                  <a:srgbClr val="0F511F"/>
                </a:solidFill>
              </a:ln>
              <a:solidFill>
                <a:srgbClr val="0F511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2071670" y="2143116"/>
            <a:ext cx="7072330" cy="571504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n>
                  <a:solidFill>
                    <a:srgbClr val="0F511F"/>
                  </a:solidFill>
                </a:ln>
                <a:solidFill>
                  <a:srgbClr val="0F511F"/>
                </a:solidFill>
                <a:latin typeface="Times New Roman" pitchFamily="18" charset="0"/>
                <a:cs typeface="Times New Roman" pitchFamily="18" charset="0"/>
              </a:rPr>
              <a:t>Работа управлений по подготовке и обоснованию бюджетных ассигнований</a:t>
            </a:r>
            <a:endParaRPr lang="ru-RU" dirty="0">
              <a:ln>
                <a:solidFill>
                  <a:srgbClr val="0F511F"/>
                </a:solidFill>
              </a:ln>
              <a:solidFill>
                <a:srgbClr val="0F511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2071670" y="4286256"/>
            <a:ext cx="7072330" cy="714380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n>
                  <a:solidFill>
                    <a:srgbClr val="0F511F"/>
                  </a:solidFill>
                </a:ln>
                <a:solidFill>
                  <a:srgbClr val="0F511F"/>
                </a:solidFill>
                <a:latin typeface="Times New Roman" pitchFamily="18" charset="0"/>
                <a:cs typeface="Times New Roman" pitchFamily="18" charset="0"/>
              </a:rPr>
              <a:t>Проект Решения о бюджете муниципального района «</a:t>
            </a:r>
            <a:r>
              <a:rPr lang="ru-RU" dirty="0" err="1" smtClean="0">
                <a:ln>
                  <a:solidFill>
                    <a:srgbClr val="0F511F"/>
                  </a:solidFill>
                </a:ln>
                <a:solidFill>
                  <a:srgbClr val="0F511F"/>
                </a:solidFill>
                <a:latin typeface="Times New Roman" pitchFamily="18" charset="0"/>
                <a:cs typeface="Times New Roman" pitchFamily="18" charset="0"/>
              </a:rPr>
              <a:t>Хомутовский</a:t>
            </a:r>
            <a:r>
              <a:rPr lang="ru-RU" dirty="0" smtClean="0">
                <a:ln>
                  <a:solidFill>
                    <a:srgbClr val="0F511F"/>
                  </a:solidFill>
                </a:ln>
                <a:solidFill>
                  <a:srgbClr val="0F511F"/>
                </a:solidFill>
                <a:latin typeface="Times New Roman" pitchFamily="18" charset="0"/>
                <a:cs typeface="Times New Roman" pitchFamily="18" charset="0"/>
              </a:rPr>
              <a:t> район» рассматривается Представительным Собранием в  </a:t>
            </a:r>
            <a:r>
              <a:rPr lang="en-US" dirty="0" smtClean="0">
                <a:ln>
                  <a:solidFill>
                    <a:srgbClr val="0F511F"/>
                  </a:solidFill>
                </a:ln>
                <a:solidFill>
                  <a:srgbClr val="0F511F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dirty="0" smtClean="0">
                <a:ln>
                  <a:solidFill>
                    <a:srgbClr val="0F511F"/>
                  </a:solidFill>
                </a:ln>
                <a:solidFill>
                  <a:srgbClr val="0F511F"/>
                </a:solidFill>
                <a:latin typeface="Times New Roman" pitchFamily="18" charset="0"/>
                <a:cs typeface="Times New Roman" pitchFamily="18" charset="0"/>
              </a:rPr>
              <a:t> чтении</a:t>
            </a:r>
            <a:endParaRPr lang="ru-RU" dirty="0">
              <a:ln>
                <a:solidFill>
                  <a:srgbClr val="0F511F"/>
                </a:solidFill>
              </a:ln>
              <a:solidFill>
                <a:srgbClr val="0F511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2071670" y="5143512"/>
            <a:ext cx="7072330" cy="785818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n>
                  <a:solidFill>
                    <a:srgbClr val="0F511F"/>
                  </a:solidFill>
                </a:ln>
                <a:solidFill>
                  <a:srgbClr val="0F511F"/>
                </a:solidFill>
                <a:latin typeface="Times New Roman" pitchFamily="18" charset="0"/>
                <a:cs typeface="Times New Roman" pitchFamily="18" charset="0"/>
              </a:rPr>
              <a:t>Публичные слушания проекта Решения о бюджете муниципального района «</a:t>
            </a:r>
            <a:r>
              <a:rPr lang="ru-RU" dirty="0" err="1" smtClean="0">
                <a:ln>
                  <a:solidFill>
                    <a:srgbClr val="0F511F"/>
                  </a:solidFill>
                </a:ln>
                <a:solidFill>
                  <a:srgbClr val="0F511F"/>
                </a:solidFill>
                <a:latin typeface="Times New Roman" pitchFamily="18" charset="0"/>
                <a:cs typeface="Times New Roman" pitchFamily="18" charset="0"/>
              </a:rPr>
              <a:t>Хомутовский</a:t>
            </a:r>
            <a:r>
              <a:rPr lang="ru-RU" dirty="0" smtClean="0">
                <a:ln>
                  <a:solidFill>
                    <a:srgbClr val="0F511F"/>
                  </a:solidFill>
                </a:ln>
                <a:solidFill>
                  <a:srgbClr val="0F511F"/>
                </a:solidFill>
                <a:latin typeface="Times New Roman" pitchFamily="18" charset="0"/>
                <a:cs typeface="Times New Roman" pitchFamily="18" charset="0"/>
              </a:rPr>
              <a:t> район»</a:t>
            </a:r>
            <a:endParaRPr lang="ru-RU" dirty="0">
              <a:ln>
                <a:solidFill>
                  <a:srgbClr val="0F511F"/>
                </a:solidFill>
              </a:ln>
              <a:solidFill>
                <a:srgbClr val="0F511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2071670" y="6072182"/>
            <a:ext cx="7072330" cy="785818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n>
                  <a:solidFill>
                    <a:srgbClr val="0F511F"/>
                  </a:solidFill>
                </a:ln>
                <a:solidFill>
                  <a:srgbClr val="0F511F"/>
                </a:solidFill>
                <a:latin typeface="Times New Roman" pitchFamily="18" charset="0"/>
                <a:cs typeface="Times New Roman" pitchFamily="18" charset="0"/>
              </a:rPr>
              <a:t>Проект Решения о бюджете  муниципального района «</a:t>
            </a:r>
            <a:r>
              <a:rPr lang="ru-RU" dirty="0" err="1" smtClean="0">
                <a:ln>
                  <a:solidFill>
                    <a:srgbClr val="0F511F"/>
                  </a:solidFill>
                </a:ln>
                <a:solidFill>
                  <a:srgbClr val="0F511F"/>
                </a:solidFill>
                <a:latin typeface="Times New Roman" pitchFamily="18" charset="0"/>
                <a:cs typeface="Times New Roman" pitchFamily="18" charset="0"/>
              </a:rPr>
              <a:t>Хомутовский</a:t>
            </a:r>
            <a:r>
              <a:rPr lang="ru-RU" dirty="0" smtClean="0">
                <a:ln>
                  <a:solidFill>
                    <a:srgbClr val="0F511F"/>
                  </a:solidFill>
                </a:ln>
                <a:solidFill>
                  <a:srgbClr val="0F511F"/>
                </a:solidFill>
                <a:latin typeface="Times New Roman" pitchFamily="18" charset="0"/>
                <a:cs typeface="Times New Roman" pitchFamily="18" charset="0"/>
              </a:rPr>
              <a:t> район» рассматривается Представительным Собранием во  </a:t>
            </a:r>
            <a:r>
              <a:rPr lang="en-US" dirty="0" smtClean="0">
                <a:ln>
                  <a:solidFill>
                    <a:srgbClr val="0F511F"/>
                  </a:solidFill>
                </a:ln>
                <a:solidFill>
                  <a:srgbClr val="0F511F"/>
                </a:solidFill>
                <a:latin typeface="Times New Roman" pitchFamily="18" charset="0"/>
                <a:cs typeface="Times New Roman" pitchFamily="18" charset="0"/>
              </a:rPr>
              <a:t>II</a:t>
            </a:r>
            <a:r>
              <a:rPr lang="ru-RU" dirty="0" smtClean="0">
                <a:ln>
                  <a:solidFill>
                    <a:srgbClr val="0F511F"/>
                  </a:solidFill>
                </a:ln>
                <a:solidFill>
                  <a:srgbClr val="0F511F"/>
                </a:solidFill>
                <a:latin typeface="Times New Roman" pitchFamily="18" charset="0"/>
                <a:cs typeface="Times New Roman" pitchFamily="18" charset="0"/>
              </a:rPr>
              <a:t> чтении</a:t>
            </a:r>
            <a:r>
              <a:rPr lang="en-US" dirty="0" smtClean="0">
                <a:ln>
                  <a:solidFill>
                    <a:srgbClr val="0F511F"/>
                  </a:solidFill>
                </a:ln>
                <a:solidFill>
                  <a:srgbClr val="0F511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 smtClean="0">
              <a:ln>
                <a:solidFill>
                  <a:srgbClr val="0F511F"/>
                </a:solidFill>
              </a:ln>
              <a:solidFill>
                <a:srgbClr val="0F511F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dirty="0" smtClean="0">
                <a:ln>
                  <a:solidFill>
                    <a:srgbClr val="0F511F"/>
                  </a:solidFill>
                </a:ln>
                <a:solidFill>
                  <a:srgbClr val="0F511F"/>
                </a:solidFill>
                <a:latin typeface="Times New Roman" pitchFamily="18" charset="0"/>
                <a:cs typeface="Times New Roman" pitchFamily="18" charset="0"/>
              </a:rPr>
              <a:t>в окончательном варианте</a:t>
            </a:r>
            <a:endParaRPr lang="ru-RU" dirty="0">
              <a:ln>
                <a:solidFill>
                  <a:srgbClr val="0F511F"/>
                </a:solidFill>
              </a:ln>
              <a:solidFill>
                <a:srgbClr val="0F511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2071670" y="2857496"/>
            <a:ext cx="7072330" cy="571504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n>
                  <a:solidFill>
                    <a:srgbClr val="0F511F"/>
                  </a:solidFill>
                </a:ln>
                <a:solidFill>
                  <a:srgbClr val="0F511F"/>
                </a:solidFill>
                <a:latin typeface="Times New Roman" pitchFamily="18" charset="0"/>
                <a:cs typeface="Times New Roman" pitchFamily="18" charset="0"/>
              </a:rPr>
              <a:t>Формирование проекта бюджета муниципального района «</a:t>
            </a:r>
            <a:r>
              <a:rPr lang="ru-RU" dirty="0" err="1" smtClean="0">
                <a:ln>
                  <a:solidFill>
                    <a:srgbClr val="0F511F"/>
                  </a:solidFill>
                </a:ln>
                <a:solidFill>
                  <a:srgbClr val="0F511F"/>
                </a:solidFill>
                <a:latin typeface="Times New Roman" pitchFamily="18" charset="0"/>
                <a:cs typeface="Times New Roman" pitchFamily="18" charset="0"/>
              </a:rPr>
              <a:t>Хомутовский</a:t>
            </a:r>
            <a:r>
              <a:rPr lang="ru-RU" dirty="0" smtClean="0">
                <a:ln>
                  <a:solidFill>
                    <a:srgbClr val="0F511F"/>
                  </a:solidFill>
                </a:ln>
                <a:solidFill>
                  <a:srgbClr val="0F511F"/>
                </a:solidFill>
                <a:latin typeface="Times New Roman" pitchFamily="18" charset="0"/>
                <a:cs typeface="Times New Roman" pitchFamily="18" charset="0"/>
              </a:rPr>
              <a:t> район» Курской области</a:t>
            </a:r>
            <a:endParaRPr lang="ru-RU" dirty="0">
              <a:ln>
                <a:solidFill>
                  <a:srgbClr val="0F511F"/>
                </a:solidFill>
              </a:ln>
              <a:solidFill>
                <a:srgbClr val="0F511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2071670" y="3571876"/>
            <a:ext cx="7072330" cy="714380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n>
                  <a:solidFill>
                    <a:srgbClr val="0F511F"/>
                  </a:solidFill>
                </a:ln>
                <a:solidFill>
                  <a:srgbClr val="0F511F"/>
                </a:solidFill>
                <a:latin typeface="Times New Roman" pitchFamily="18" charset="0"/>
                <a:cs typeface="Times New Roman" pitchFamily="18" charset="0"/>
              </a:rPr>
              <a:t>Внесение проекта бюджета муниципального района «</a:t>
            </a:r>
            <a:r>
              <a:rPr lang="ru-RU" dirty="0" err="1" smtClean="0">
                <a:ln>
                  <a:solidFill>
                    <a:srgbClr val="0F511F"/>
                  </a:solidFill>
                </a:ln>
                <a:solidFill>
                  <a:srgbClr val="0F511F"/>
                </a:solidFill>
                <a:latin typeface="Times New Roman" pitchFamily="18" charset="0"/>
                <a:cs typeface="Times New Roman" pitchFamily="18" charset="0"/>
              </a:rPr>
              <a:t>Хомутовский</a:t>
            </a:r>
            <a:r>
              <a:rPr lang="ru-RU" dirty="0" smtClean="0">
                <a:ln>
                  <a:solidFill>
                    <a:srgbClr val="0F511F"/>
                  </a:solidFill>
                </a:ln>
                <a:solidFill>
                  <a:srgbClr val="0F511F"/>
                </a:solidFill>
                <a:latin typeface="Times New Roman" pitchFamily="18" charset="0"/>
                <a:cs typeface="Times New Roman" pitchFamily="18" charset="0"/>
              </a:rPr>
              <a:t> район» на рассмотрение в Представительное Собрание </a:t>
            </a:r>
            <a:endParaRPr lang="ru-RU" dirty="0">
              <a:ln>
                <a:solidFill>
                  <a:srgbClr val="0F511F"/>
                </a:solidFill>
              </a:ln>
              <a:solidFill>
                <a:srgbClr val="0F511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9" name="Рисунок 28" descr="calendar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0" y="2714620"/>
            <a:ext cx="2000232" cy="928694"/>
          </a:xfrm>
          <a:prstGeom prst="rect">
            <a:avLst/>
          </a:prstGeom>
        </p:spPr>
      </p:pic>
      <p:sp>
        <p:nvSpPr>
          <p:cNvPr id="30" name="Прямоугольник 29"/>
          <p:cNvSpPr/>
          <p:nvPr/>
        </p:nvSpPr>
        <p:spPr>
          <a:xfrm>
            <a:off x="428596" y="3000372"/>
            <a:ext cx="118635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Сентябрь-</a:t>
            </a:r>
          </a:p>
          <a:p>
            <a:pPr algn="ctr"/>
            <a:r>
              <a:rPr lang="ru-RU" sz="1400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октябрь</a:t>
            </a:r>
            <a:endParaRPr lang="ru-RU" sz="1400" dirty="0">
              <a:ln>
                <a:solidFill>
                  <a:srgbClr val="002060"/>
                </a:solidFill>
              </a:ln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1" name="Рисунок 30" descr="calendar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1928802"/>
            <a:ext cx="2000232" cy="857256"/>
          </a:xfrm>
          <a:prstGeom prst="rect">
            <a:avLst/>
          </a:prstGeom>
        </p:spPr>
      </p:pic>
      <p:sp>
        <p:nvSpPr>
          <p:cNvPr id="32" name="Прямоугольник 31"/>
          <p:cNvSpPr/>
          <p:nvPr/>
        </p:nvSpPr>
        <p:spPr>
          <a:xfrm>
            <a:off x="357158" y="2285992"/>
            <a:ext cx="116281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1400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Июль-август</a:t>
            </a:r>
            <a:endParaRPr lang="ru-RU" sz="1400" dirty="0">
              <a:ln>
                <a:solidFill>
                  <a:srgbClr val="002060"/>
                </a:solidFill>
              </a:ln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4" name="Рисунок 33" descr="calendar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0" y="1214422"/>
            <a:ext cx="2000232" cy="785818"/>
          </a:xfrm>
          <a:prstGeom prst="rect">
            <a:avLst/>
          </a:prstGeom>
        </p:spPr>
      </p:pic>
      <p:sp>
        <p:nvSpPr>
          <p:cNvPr id="35" name="Прямоугольник 34"/>
          <p:cNvSpPr/>
          <p:nvPr/>
        </p:nvSpPr>
        <p:spPr>
          <a:xfrm>
            <a:off x="642910" y="1500174"/>
            <a:ext cx="61619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1400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Июль</a:t>
            </a:r>
            <a:endParaRPr lang="ru-RU" sz="1400" dirty="0">
              <a:ln>
                <a:solidFill>
                  <a:srgbClr val="002060"/>
                </a:solidFill>
              </a:ln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6" name="Рисунок 35" descr="calendar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1142976" y="642918"/>
            <a:ext cx="1500198" cy="642942"/>
          </a:xfrm>
          <a:prstGeom prst="rect">
            <a:avLst/>
          </a:prstGeom>
        </p:spPr>
      </p:pic>
      <p:sp>
        <p:nvSpPr>
          <p:cNvPr id="37" name="Прямоугольник 36"/>
          <p:cNvSpPr/>
          <p:nvPr/>
        </p:nvSpPr>
        <p:spPr>
          <a:xfrm>
            <a:off x="1428728" y="857232"/>
            <a:ext cx="98937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1400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Май-июнь</a:t>
            </a:r>
            <a:endParaRPr lang="ru-RU" sz="1400" dirty="0">
              <a:ln>
                <a:solidFill>
                  <a:srgbClr val="002060"/>
                </a:solidFill>
              </a:ln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8" name="Рисунок 37" descr="calendar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0" y="3500438"/>
            <a:ext cx="2000232" cy="785818"/>
          </a:xfrm>
          <a:prstGeom prst="rect">
            <a:avLst/>
          </a:prstGeom>
        </p:spPr>
      </p:pic>
      <p:sp>
        <p:nvSpPr>
          <p:cNvPr id="42" name="TextBox 41"/>
          <p:cNvSpPr txBox="1"/>
          <p:nvPr/>
        </p:nvSpPr>
        <p:spPr>
          <a:xfrm>
            <a:off x="428596" y="3786190"/>
            <a:ext cx="119596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До 15 ноября</a:t>
            </a:r>
            <a:endParaRPr lang="ru-RU" sz="1400" dirty="0">
              <a:ln>
                <a:solidFill>
                  <a:srgbClr val="002060"/>
                </a:solidFill>
              </a:ln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3" name="Рисунок 42" descr="calendar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0" y="4214818"/>
            <a:ext cx="2000232" cy="785818"/>
          </a:xfrm>
          <a:prstGeom prst="rect">
            <a:avLst/>
          </a:prstGeom>
        </p:spPr>
      </p:pic>
      <p:sp>
        <p:nvSpPr>
          <p:cNvPr id="45" name="Прямоугольник 44"/>
          <p:cNvSpPr/>
          <p:nvPr/>
        </p:nvSpPr>
        <p:spPr>
          <a:xfrm>
            <a:off x="428596" y="4500570"/>
            <a:ext cx="93948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400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18 ноября</a:t>
            </a:r>
            <a:endParaRPr lang="ru-RU" sz="1400" dirty="0">
              <a:ln>
                <a:solidFill>
                  <a:srgbClr val="002060"/>
                </a:solidFill>
              </a:ln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6" name="Рисунок 45" descr="calendar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0" y="5072074"/>
            <a:ext cx="2000232" cy="928694"/>
          </a:xfrm>
          <a:prstGeom prst="rect">
            <a:avLst/>
          </a:prstGeom>
        </p:spPr>
      </p:pic>
      <p:sp>
        <p:nvSpPr>
          <p:cNvPr id="47" name="Прямоугольник 46"/>
          <p:cNvSpPr/>
          <p:nvPr/>
        </p:nvSpPr>
        <p:spPr>
          <a:xfrm>
            <a:off x="357158" y="5357826"/>
            <a:ext cx="128588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07 декабря </a:t>
            </a:r>
            <a:endParaRPr lang="ru-RU" sz="1400" dirty="0">
              <a:ln>
                <a:solidFill>
                  <a:srgbClr val="002060"/>
                </a:solidFill>
              </a:ln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8" name="Рисунок 47" descr="calendar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0" y="6000768"/>
            <a:ext cx="2000232" cy="857232"/>
          </a:xfrm>
          <a:prstGeom prst="rect">
            <a:avLst/>
          </a:prstGeom>
        </p:spPr>
      </p:pic>
      <p:sp>
        <p:nvSpPr>
          <p:cNvPr id="49" name="Прямоугольник 48"/>
          <p:cNvSpPr/>
          <p:nvPr/>
        </p:nvSpPr>
        <p:spPr>
          <a:xfrm>
            <a:off x="500034" y="6215082"/>
            <a:ext cx="107157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20</a:t>
            </a:r>
          </a:p>
          <a:p>
            <a:pPr algn="ctr"/>
            <a:r>
              <a:rPr lang="ru-RU" sz="1400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декабря</a:t>
            </a:r>
            <a:endParaRPr lang="ru-RU" sz="1400" dirty="0">
              <a:ln>
                <a:solidFill>
                  <a:srgbClr val="002060"/>
                </a:solidFill>
              </a:ln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f114.jpg"/>
          <p:cNvPicPr>
            <a:picLocks noChangeAspect="1"/>
          </p:cNvPicPr>
          <p:nvPr/>
        </p:nvPicPr>
        <p:blipFill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0"/>
            <a:ext cx="9144000" cy="7000900"/>
          </a:xfrm>
          <a:prstGeom prst="rect">
            <a:avLst/>
          </a:prstGeom>
        </p:spPr>
      </p:pic>
      <p:pic>
        <p:nvPicPr>
          <p:cNvPr id="3" name="Рисунок 2" descr="img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142976" cy="142873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214414" y="0"/>
            <a:ext cx="79295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n>
                  <a:solidFill>
                    <a:srgbClr val="7030A0"/>
                  </a:solidFill>
                </a:ln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Бюджетный процесс – ежегодное формирование и исполнение бюджета</a:t>
            </a:r>
            <a:endParaRPr lang="ru-RU" b="1" dirty="0">
              <a:ln>
                <a:solidFill>
                  <a:srgbClr val="7030A0"/>
                </a:solidFill>
              </a:ln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1571604" y="2143116"/>
            <a:ext cx="2214578" cy="1414466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 w="381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Составление проекта бюджета очередного года</a:t>
            </a:r>
            <a:endParaRPr lang="ru-RU" sz="14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1643042" y="4000504"/>
            <a:ext cx="2000264" cy="1428760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 w="381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Утверждение отчета об исполнении бюджета предыдущего года</a:t>
            </a:r>
            <a:endParaRPr lang="ru-RU" sz="14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5929322" y="2214554"/>
            <a:ext cx="2214578" cy="1414466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 w="38100">
            <a:solidFill>
              <a:srgbClr val="0F511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Утверждение бюджета очередного года</a:t>
            </a:r>
            <a:endParaRPr lang="ru-RU" sz="14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3857620" y="1071546"/>
            <a:ext cx="2214578" cy="1414466"/>
          </a:xfrm>
          <a:prstGeom prst="ellipse">
            <a:avLst/>
          </a:prstGeom>
          <a:solidFill>
            <a:schemeClr val="accent6">
              <a:lumMod val="20000"/>
              <a:lumOff val="80000"/>
            </a:schemeClr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Рассмотрение проекта бюджета очередного года</a:t>
            </a:r>
            <a:endParaRPr lang="ru-RU" sz="14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Овал 16"/>
          <p:cNvSpPr/>
          <p:nvPr/>
        </p:nvSpPr>
        <p:spPr>
          <a:xfrm>
            <a:off x="5929322" y="3929066"/>
            <a:ext cx="2214578" cy="1414466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 w="381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Исполнение бюджета в текущем году</a:t>
            </a:r>
            <a:endParaRPr lang="ru-RU" sz="14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Овал 17"/>
          <p:cNvSpPr/>
          <p:nvPr/>
        </p:nvSpPr>
        <p:spPr>
          <a:xfrm>
            <a:off x="3857620" y="5214950"/>
            <a:ext cx="2214578" cy="1414466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 w="381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Формирование отчета об исполнении бюджета предыдущего года</a:t>
            </a:r>
            <a:endParaRPr lang="ru-RU" sz="14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Выгнутая вверх стрелка 18"/>
          <p:cNvSpPr/>
          <p:nvPr/>
        </p:nvSpPr>
        <p:spPr>
          <a:xfrm rot="19875536">
            <a:off x="2315334" y="1186793"/>
            <a:ext cx="1818512" cy="587993"/>
          </a:xfrm>
          <a:prstGeom prst="curvedDownArrow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0" name="Выгнутая вверх стрелка 19"/>
          <p:cNvSpPr/>
          <p:nvPr/>
        </p:nvSpPr>
        <p:spPr>
          <a:xfrm rot="1945098">
            <a:off x="5863658" y="1204871"/>
            <a:ext cx="1914019" cy="662043"/>
          </a:xfrm>
          <a:prstGeom prst="curved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1" name="Выгнутая вверх стрелка 20"/>
          <p:cNvSpPr/>
          <p:nvPr/>
        </p:nvSpPr>
        <p:spPr>
          <a:xfrm rot="5400000">
            <a:off x="7601906" y="3470931"/>
            <a:ext cx="1785949" cy="701962"/>
          </a:xfrm>
          <a:prstGeom prst="curvedDownArrow">
            <a:avLst/>
          </a:prstGeom>
          <a:solidFill>
            <a:srgbClr val="0F511F"/>
          </a:solidFill>
          <a:ln>
            <a:solidFill>
              <a:srgbClr val="0F511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2" name="Выгнутая вверх стрелка 21"/>
          <p:cNvSpPr/>
          <p:nvPr/>
        </p:nvSpPr>
        <p:spPr>
          <a:xfrm rot="16200000">
            <a:off x="384842" y="3544193"/>
            <a:ext cx="1818512" cy="587993"/>
          </a:xfrm>
          <a:prstGeom prst="curvedDownArrow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3" name="Выгнутая вверх стрелка 22"/>
          <p:cNvSpPr/>
          <p:nvPr/>
        </p:nvSpPr>
        <p:spPr>
          <a:xfrm rot="12440699">
            <a:off x="2171009" y="5798045"/>
            <a:ext cx="1773815" cy="691173"/>
          </a:xfrm>
          <a:prstGeom prst="curvedDownArrow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5" name="Выгнутая вверх стрелка 24"/>
          <p:cNvSpPr/>
          <p:nvPr/>
        </p:nvSpPr>
        <p:spPr>
          <a:xfrm rot="8892616">
            <a:off x="5900696" y="5717736"/>
            <a:ext cx="1879104" cy="697632"/>
          </a:xfrm>
          <a:prstGeom prst="curvedDownArrow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6" name="Прямоугольная выноска 25"/>
          <p:cNvSpPr/>
          <p:nvPr/>
        </p:nvSpPr>
        <p:spPr>
          <a:xfrm>
            <a:off x="1571604" y="357166"/>
            <a:ext cx="1928826" cy="642942"/>
          </a:xfrm>
          <a:prstGeom prst="wedgeRectCallout">
            <a:avLst>
              <a:gd name="adj1" fmla="val 151944"/>
              <a:gd name="adj2" fmla="val 73980"/>
            </a:avLst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ln>
                  <a:solidFill>
                    <a:srgbClr val="C00000"/>
                  </a:solidFill>
                </a:ln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Законодательные, представительные органы власти</a:t>
            </a:r>
            <a:endParaRPr lang="ru-RU" sz="1400" dirty="0">
              <a:ln>
                <a:solidFill>
                  <a:srgbClr val="C00000"/>
                </a:solidFill>
              </a:ln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Прямоугольная выноска 26"/>
          <p:cNvSpPr/>
          <p:nvPr/>
        </p:nvSpPr>
        <p:spPr>
          <a:xfrm>
            <a:off x="7143768" y="428604"/>
            <a:ext cx="2000232" cy="755524"/>
          </a:xfrm>
          <a:prstGeom prst="wedgeRectCallout">
            <a:avLst>
              <a:gd name="adj1" fmla="val -16029"/>
              <a:gd name="adj2" fmla="val 217273"/>
            </a:avLst>
          </a:prstGeom>
          <a:solidFill>
            <a:schemeClr val="accent3">
              <a:lumMod val="40000"/>
              <a:lumOff val="60000"/>
            </a:schemeClr>
          </a:solidFill>
          <a:ln>
            <a:solidFill>
              <a:srgbClr val="0F511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ln>
                  <a:solidFill>
                    <a:srgbClr val="0F511F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Законодательные, представительные органы власти</a:t>
            </a:r>
            <a:endParaRPr lang="ru-RU" sz="1400" dirty="0">
              <a:ln>
                <a:solidFill>
                  <a:srgbClr val="0F511F"/>
                </a:solidFill>
              </a:ln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9" name="Выноска со стрелкой вверх 28"/>
          <p:cNvSpPr/>
          <p:nvPr/>
        </p:nvSpPr>
        <p:spPr>
          <a:xfrm rot="20252795">
            <a:off x="7539076" y="5072871"/>
            <a:ext cx="1412523" cy="1639942"/>
          </a:xfrm>
          <a:prstGeom prst="upArrowCallout">
            <a:avLst>
              <a:gd name="adj1" fmla="val 5346"/>
              <a:gd name="adj2" fmla="val 12478"/>
              <a:gd name="adj3" fmla="val 23823"/>
              <a:gd name="adj4" fmla="val 64977"/>
            </a:avLst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300" dirty="0" smtClean="0">
                <a:ln>
                  <a:solidFill>
                    <a:srgbClr val="002060"/>
                  </a:solidFill>
                </a:ln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Органы исполнительной власти, местная администрация</a:t>
            </a:r>
            <a:endParaRPr lang="ru-RU" sz="1300" dirty="0">
              <a:ln>
                <a:solidFill>
                  <a:srgbClr val="002060"/>
                </a:solidFill>
              </a:ln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" name="Выноска со стрелкой вверх 29"/>
          <p:cNvSpPr/>
          <p:nvPr/>
        </p:nvSpPr>
        <p:spPr>
          <a:xfrm rot="1794133">
            <a:off x="671912" y="4975128"/>
            <a:ext cx="1412523" cy="1639942"/>
          </a:xfrm>
          <a:prstGeom prst="upArrowCallout">
            <a:avLst>
              <a:gd name="adj1" fmla="val 5346"/>
              <a:gd name="adj2" fmla="val 12478"/>
              <a:gd name="adj3" fmla="val 23823"/>
              <a:gd name="adj4" fmla="val 64977"/>
            </a:avLst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Законодательные, представительные органы власти</a:t>
            </a:r>
            <a:endParaRPr lang="ru-RU" sz="1200" dirty="0">
              <a:ln>
                <a:solidFill>
                  <a:srgbClr val="002060"/>
                </a:solidFill>
              </a:ln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1" name="Прямоугольная выноска 30"/>
          <p:cNvSpPr/>
          <p:nvPr/>
        </p:nvSpPr>
        <p:spPr>
          <a:xfrm>
            <a:off x="214282" y="1500174"/>
            <a:ext cx="1643074" cy="714380"/>
          </a:xfrm>
          <a:prstGeom prst="wedgeRectCallout">
            <a:avLst>
              <a:gd name="adj1" fmla="val 40404"/>
              <a:gd name="adj2" fmla="val 100533"/>
            </a:avLst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ln>
                  <a:solidFill>
                    <a:srgbClr val="002060"/>
                  </a:solidFill>
                </a:ln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Органы исполнительной власти</a:t>
            </a:r>
            <a:endParaRPr lang="ru-RU" sz="1400" dirty="0">
              <a:ln>
                <a:solidFill>
                  <a:srgbClr val="002060"/>
                </a:solidFill>
              </a:ln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2" name="Прямоугольная выноска 31"/>
          <p:cNvSpPr/>
          <p:nvPr/>
        </p:nvSpPr>
        <p:spPr>
          <a:xfrm>
            <a:off x="4000496" y="4214818"/>
            <a:ext cx="1643074" cy="714380"/>
          </a:xfrm>
          <a:prstGeom prst="wedgeRectCallout">
            <a:avLst>
              <a:gd name="adj1" fmla="val 40404"/>
              <a:gd name="adj2" fmla="val 100533"/>
            </a:avLst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ln>
                  <a:solidFill>
                    <a:srgbClr val="002060"/>
                  </a:solidFill>
                </a:ln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Органы исполнительной власти</a:t>
            </a:r>
            <a:endParaRPr lang="ru-RU" sz="1400" dirty="0">
              <a:ln>
                <a:solidFill>
                  <a:srgbClr val="002060"/>
                </a:solidFill>
              </a:ln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f373.jpg"/>
          <p:cNvPicPr>
            <a:picLocks noChangeAspect="1"/>
          </p:cNvPicPr>
          <p:nvPr/>
        </p:nvPicPr>
        <p:blipFill>
          <a:blip r:embed="rId2">
            <a:lum bright="70000" contrast="-70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357290" y="214290"/>
            <a:ext cx="735808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ln>
                  <a:solidFill>
                    <a:srgbClr val="002060"/>
                  </a:solidFill>
                </a:ln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 ЧЕМ ОСНОВЫВАЕТСЯ СОСТАВЛЕНИЕ  БЮДЖЕТА  МУНИЦИПАЛЬНОГО РАЙОНА «ХОМУТОВСКИЙ РАЙОН» КУРСКОЙ ОБЛАСТИ</a:t>
            </a:r>
            <a:endParaRPr lang="ru-RU" sz="2000" dirty="0">
              <a:ln>
                <a:solidFill>
                  <a:srgbClr val="002060"/>
                </a:solidFill>
              </a:ln>
              <a:solidFill>
                <a:schemeClr val="accent4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3143240" y="2857496"/>
            <a:ext cx="2786082" cy="1214446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ln>
                  <a:solidFill>
                    <a:schemeClr val="accent6">
                      <a:lumMod val="50000"/>
                    </a:schemeClr>
                  </a:solidFill>
                </a:ln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Составление проекта бюджета муниципального района «</a:t>
            </a:r>
            <a:r>
              <a:rPr lang="ru-RU" sz="1600" dirty="0" err="1" smtClean="0">
                <a:ln>
                  <a:solidFill>
                    <a:schemeClr val="accent6">
                      <a:lumMod val="50000"/>
                    </a:schemeClr>
                  </a:solidFill>
                </a:ln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Хомутовский</a:t>
            </a:r>
            <a:r>
              <a:rPr lang="ru-RU" sz="1600" dirty="0" smtClean="0">
                <a:ln>
                  <a:solidFill>
                    <a:schemeClr val="accent6">
                      <a:lumMod val="50000"/>
                    </a:schemeClr>
                  </a:solidFill>
                </a:ln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район» Курской области основывается на :</a:t>
            </a:r>
            <a:endParaRPr lang="ru-RU" sz="1600" dirty="0">
              <a:ln>
                <a:solidFill>
                  <a:schemeClr val="accent6">
                    <a:lumMod val="50000"/>
                  </a:schemeClr>
                </a:solidFill>
              </a:ln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трелка вверх 5"/>
          <p:cNvSpPr/>
          <p:nvPr/>
        </p:nvSpPr>
        <p:spPr>
          <a:xfrm>
            <a:off x="4143372" y="2143116"/>
            <a:ext cx="571504" cy="571504"/>
          </a:xfrm>
          <a:prstGeom prst="upArrow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трелка вниз 6"/>
          <p:cNvSpPr/>
          <p:nvPr/>
        </p:nvSpPr>
        <p:spPr>
          <a:xfrm>
            <a:off x="4286248" y="4214818"/>
            <a:ext cx="571504" cy="571504"/>
          </a:xfrm>
          <a:prstGeom prst="downArrow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трелка вправо 7"/>
          <p:cNvSpPr/>
          <p:nvPr/>
        </p:nvSpPr>
        <p:spPr>
          <a:xfrm>
            <a:off x="6000760" y="3143248"/>
            <a:ext cx="642942" cy="500066"/>
          </a:xfrm>
          <a:prstGeom prst="rightArrow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0" name="Стрелка влево 9"/>
          <p:cNvSpPr/>
          <p:nvPr/>
        </p:nvSpPr>
        <p:spPr>
          <a:xfrm>
            <a:off x="2214546" y="3214686"/>
            <a:ext cx="692656" cy="500066"/>
          </a:xfrm>
          <a:prstGeom prst="leftArrow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3000364" y="1500174"/>
            <a:ext cx="321471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ln>
                  <a:solidFill>
                    <a:srgbClr val="C00000"/>
                  </a:solidFill>
                </a:ln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Бюджетном послании Президента Российской Федерации</a:t>
            </a:r>
            <a:endParaRPr lang="ru-RU" sz="1600" dirty="0">
              <a:ln>
                <a:solidFill>
                  <a:srgbClr val="C00000"/>
                </a:solidFill>
              </a:ln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071802" y="4929198"/>
            <a:ext cx="328614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ln>
                  <a:solidFill>
                    <a:srgbClr val="7030A0"/>
                  </a:solidFill>
                </a:ln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Муниципальных программах Хомутовского района Курской области</a:t>
            </a:r>
            <a:endParaRPr lang="ru-RU" sz="1600" dirty="0">
              <a:ln>
                <a:solidFill>
                  <a:srgbClr val="7030A0"/>
                </a:solidFill>
              </a:ln>
              <a:solidFill>
                <a:schemeClr val="accent4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0" y="3000372"/>
            <a:ext cx="221454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ln>
                  <a:solidFill>
                    <a:schemeClr val="tx2">
                      <a:lumMod val="50000"/>
                    </a:schemeClr>
                  </a:solidFill>
                </a:ln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Основных направлениях бюджетной и налоговой политики Хомутовского района Курской области</a:t>
            </a:r>
            <a:endParaRPr lang="ru-RU" sz="1600" dirty="0">
              <a:ln>
                <a:solidFill>
                  <a:schemeClr val="tx2">
                    <a:lumMod val="50000"/>
                  </a:schemeClr>
                </a:solidFill>
              </a:ln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643702" y="3071810"/>
            <a:ext cx="250029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ln>
                  <a:solidFill>
                    <a:srgbClr val="0F511F"/>
                  </a:solidFill>
                </a:ln>
                <a:solidFill>
                  <a:srgbClr val="0F511F"/>
                </a:solidFill>
                <a:latin typeface="Times New Roman" pitchFamily="18" charset="0"/>
                <a:cs typeface="Times New Roman" pitchFamily="18" charset="0"/>
              </a:rPr>
              <a:t>Прогнозе социально-экономического развития Хомутовского района Курской области</a:t>
            </a:r>
            <a:endParaRPr lang="ru-RU" sz="1600" dirty="0">
              <a:ln>
                <a:solidFill>
                  <a:srgbClr val="0F511F"/>
                </a:solidFill>
              </a:ln>
              <a:solidFill>
                <a:srgbClr val="0F511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6" name="Рисунок 15" descr="images (9)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4282" y="1428736"/>
            <a:ext cx="2286016" cy="1500198"/>
          </a:xfrm>
          <a:prstGeom prst="rect">
            <a:avLst/>
          </a:prstGeom>
        </p:spPr>
      </p:pic>
      <p:pic>
        <p:nvPicPr>
          <p:cNvPr id="17" name="Рисунок 16" descr="images (10)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0034" y="5072074"/>
            <a:ext cx="2286016" cy="1428760"/>
          </a:xfrm>
          <a:prstGeom prst="rect">
            <a:avLst/>
          </a:prstGeom>
        </p:spPr>
      </p:pic>
      <p:pic>
        <p:nvPicPr>
          <p:cNvPr id="18" name="Рисунок 17" descr="скачанные файлы (2)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43702" y="1428736"/>
            <a:ext cx="2286000" cy="1404936"/>
          </a:xfrm>
          <a:prstGeom prst="rect">
            <a:avLst/>
          </a:prstGeom>
        </p:spPr>
      </p:pic>
      <p:pic>
        <p:nvPicPr>
          <p:cNvPr id="19" name="Рисунок 18" descr="скачанные файлы (1)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848479" y="5000636"/>
            <a:ext cx="2295521" cy="135732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ages (6).jpg"/>
          <p:cNvPicPr>
            <a:picLocks noChangeAspect="1"/>
          </p:cNvPicPr>
          <p:nvPr/>
        </p:nvPicPr>
        <p:blipFill>
          <a:blip r:embed="rId2">
            <a:duotone>
              <a:schemeClr val="accent6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214414" y="214290"/>
            <a:ext cx="7929586" cy="646331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n>
                  <a:solidFill>
                    <a:srgbClr val="0F511F"/>
                  </a:solidFill>
                </a:ln>
                <a:solidFill>
                  <a:srgbClr val="0F511F"/>
                </a:solidFill>
                <a:latin typeface="Times New Roman" pitchFamily="18" charset="0"/>
                <a:cs typeface="Times New Roman" pitchFamily="18" charset="0"/>
              </a:rPr>
              <a:t>ОСНОВНЫЕ НАПРАВЛЕНИЯ БЮДЖЕТНОЙ ПОЛИТИКИ ХОМУТОВСКОГО РАЙОНА КУРСКОЙ ОБЛАСТИ</a:t>
            </a:r>
            <a:endParaRPr lang="ru-RU" dirty="0">
              <a:ln>
                <a:solidFill>
                  <a:srgbClr val="0F511F"/>
                </a:solidFill>
              </a:ln>
              <a:solidFill>
                <a:srgbClr val="0F511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Скругленный прямоугольник 24"/>
          <p:cNvSpPr/>
          <p:nvPr/>
        </p:nvSpPr>
        <p:spPr>
          <a:xfrm>
            <a:off x="0" y="1285860"/>
            <a:ext cx="1285852" cy="1643074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rgbClr val="0F511F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внедрение принципов инициативного </a:t>
            </a:r>
            <a:r>
              <a:rPr lang="ru-RU" sz="1600" dirty="0" err="1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бюджети</a:t>
            </a:r>
            <a:r>
              <a:rPr lang="ru-RU" sz="1600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рования</a:t>
            </a:r>
            <a:endParaRPr lang="ru-RU" sz="1600" dirty="0">
              <a:ln>
                <a:solidFill>
                  <a:srgbClr val="002060"/>
                </a:solidFill>
              </a:ln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" name="Скругленный прямоугольник 25"/>
          <p:cNvSpPr/>
          <p:nvPr/>
        </p:nvSpPr>
        <p:spPr>
          <a:xfrm>
            <a:off x="1357290" y="1285860"/>
            <a:ext cx="1428760" cy="1643074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rgbClr val="0F511F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адресное решение социальных проблем</a:t>
            </a:r>
            <a:endParaRPr lang="ru-RU" sz="1600" dirty="0">
              <a:ln>
                <a:solidFill>
                  <a:srgbClr val="002060"/>
                </a:solidFill>
              </a:ln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Скругленный прямоугольник 26"/>
          <p:cNvSpPr/>
          <p:nvPr/>
        </p:nvSpPr>
        <p:spPr>
          <a:xfrm>
            <a:off x="2857488" y="1285860"/>
            <a:ext cx="1785950" cy="1643074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rgbClr val="0F511F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повышение качества муниципальных услуг</a:t>
            </a:r>
            <a:endParaRPr lang="ru-RU" sz="1600" dirty="0">
              <a:ln>
                <a:solidFill>
                  <a:srgbClr val="002060"/>
                </a:solidFill>
              </a:ln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" name="Скругленный прямоугольник 27"/>
          <p:cNvSpPr/>
          <p:nvPr/>
        </p:nvSpPr>
        <p:spPr>
          <a:xfrm>
            <a:off x="4714876" y="1285860"/>
            <a:ext cx="2000264" cy="1643074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rgbClr val="0F511F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создание условий для модернизации экономики и повышения ее конкурентоспособности</a:t>
            </a:r>
            <a:endParaRPr lang="ru-RU" sz="1600" dirty="0">
              <a:ln>
                <a:solidFill>
                  <a:srgbClr val="002060"/>
                </a:solidFill>
              </a:ln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9" name="Скругленный прямоугольник 28"/>
          <p:cNvSpPr/>
          <p:nvPr/>
        </p:nvSpPr>
        <p:spPr>
          <a:xfrm>
            <a:off x="2786050" y="3357562"/>
            <a:ext cx="3429024" cy="1285884"/>
          </a:xfrm>
          <a:prstGeom prst="roundRect">
            <a:avLst/>
          </a:prstGeom>
          <a:solidFill>
            <a:srgbClr val="7030A0"/>
          </a:solidFill>
          <a:ln>
            <a:solidFill>
              <a:srgbClr val="002060"/>
            </a:solidFill>
          </a:ln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n>
                  <a:solidFill>
                    <a:srgbClr val="FFFF00"/>
                  </a:solidFill>
                </a:ln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БЮДЖЕТНАЯ ПОЛИТИКА</a:t>
            </a:r>
            <a:endParaRPr lang="ru-RU" dirty="0">
              <a:ln>
                <a:solidFill>
                  <a:srgbClr val="FFFF00"/>
                </a:solidFill>
              </a:ln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1" name="Скругленный прямоугольник 30"/>
          <p:cNvSpPr/>
          <p:nvPr/>
        </p:nvSpPr>
        <p:spPr>
          <a:xfrm>
            <a:off x="0" y="5000636"/>
            <a:ext cx="2285984" cy="1857364"/>
          </a:xfrm>
          <a:prstGeom prst="roundRect">
            <a:avLst/>
          </a:prstGeom>
          <a:solidFill>
            <a:srgbClr val="C3D69B"/>
          </a:solidFill>
          <a:ln>
            <a:solidFill>
              <a:srgbClr val="0F511F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500" dirty="0" smtClean="0">
                <a:ln>
                  <a:solidFill>
                    <a:srgbClr val="002060"/>
                  </a:solidFill>
                </a:ln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обеспечение долгосрочной сбалансированности и устойчивости бюджетной системы</a:t>
            </a:r>
            <a:endParaRPr lang="ru-RU" sz="1500" dirty="0">
              <a:ln>
                <a:solidFill>
                  <a:srgbClr val="002060"/>
                </a:solidFill>
              </a:ln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2" name="Скругленный прямоугольник 31"/>
          <p:cNvSpPr/>
          <p:nvPr/>
        </p:nvSpPr>
        <p:spPr>
          <a:xfrm>
            <a:off x="2357422" y="5000636"/>
            <a:ext cx="2428892" cy="1857364"/>
          </a:xfrm>
          <a:prstGeom prst="roundRect">
            <a:avLst/>
          </a:prstGeom>
          <a:solidFill>
            <a:srgbClr val="C3D69B"/>
          </a:solidFill>
          <a:ln>
            <a:solidFill>
              <a:srgbClr val="0F511F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500" dirty="0" smtClean="0">
                <a:ln>
                  <a:solidFill>
                    <a:srgbClr val="002060"/>
                  </a:solidFill>
                </a:ln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повышение качества управления общественными финансами, эффективности расходования бюджетных средств</a:t>
            </a:r>
            <a:endParaRPr lang="ru-RU" sz="1500" dirty="0">
              <a:ln>
                <a:solidFill>
                  <a:srgbClr val="002060"/>
                </a:solidFill>
              </a:ln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3" name="Скругленный прямоугольник 32"/>
          <p:cNvSpPr/>
          <p:nvPr/>
        </p:nvSpPr>
        <p:spPr>
          <a:xfrm>
            <a:off x="4857752" y="5000636"/>
            <a:ext cx="1928826" cy="1857364"/>
          </a:xfrm>
          <a:prstGeom prst="roundRect">
            <a:avLst/>
          </a:prstGeom>
          <a:solidFill>
            <a:srgbClr val="C3D69B"/>
          </a:solidFill>
          <a:ln>
            <a:solidFill>
              <a:srgbClr val="0F511F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500" dirty="0" smtClean="0">
                <a:ln>
                  <a:solidFill>
                    <a:srgbClr val="002060"/>
                  </a:solidFill>
                </a:ln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формирование бюджета на основе муниципальных программ и достижение поставленных целей</a:t>
            </a:r>
            <a:endParaRPr lang="ru-RU" sz="1500" dirty="0">
              <a:ln>
                <a:solidFill>
                  <a:srgbClr val="002060"/>
                </a:solidFill>
              </a:ln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4" name="Скругленный прямоугольник 33"/>
          <p:cNvSpPr/>
          <p:nvPr/>
        </p:nvSpPr>
        <p:spPr>
          <a:xfrm>
            <a:off x="6858016" y="5000636"/>
            <a:ext cx="2285984" cy="1857364"/>
          </a:xfrm>
          <a:prstGeom prst="roundRect">
            <a:avLst/>
          </a:prstGeom>
          <a:solidFill>
            <a:srgbClr val="C3D69B"/>
          </a:solidFill>
          <a:ln>
            <a:solidFill>
              <a:srgbClr val="0F511F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500" dirty="0" smtClean="0">
                <a:ln>
                  <a:solidFill>
                    <a:srgbClr val="002060"/>
                  </a:solidFill>
                </a:ln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исполнение всех решений в пределах утвержденных предельных объемов расходов на реализацию муниципальных программ</a:t>
            </a:r>
            <a:endParaRPr lang="ru-RU" sz="1500" dirty="0">
              <a:ln>
                <a:solidFill>
                  <a:srgbClr val="002060"/>
                </a:solidFill>
              </a:ln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36" name="Прямая соединительная линия 35"/>
          <p:cNvCxnSpPr/>
          <p:nvPr/>
        </p:nvCxnSpPr>
        <p:spPr>
          <a:xfrm>
            <a:off x="1071538" y="3571876"/>
            <a:ext cx="1714512" cy="1588"/>
          </a:xfrm>
          <a:prstGeom prst="line">
            <a:avLst/>
          </a:prstGeom>
          <a:ln w="38100"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Прямая соединительная линия 38"/>
          <p:cNvCxnSpPr/>
          <p:nvPr/>
        </p:nvCxnSpPr>
        <p:spPr>
          <a:xfrm>
            <a:off x="1500166" y="4357694"/>
            <a:ext cx="1214446" cy="1588"/>
          </a:xfrm>
          <a:prstGeom prst="line">
            <a:avLst/>
          </a:prstGeom>
          <a:ln w="38100"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Прямая соединительная линия 39"/>
          <p:cNvCxnSpPr/>
          <p:nvPr/>
        </p:nvCxnSpPr>
        <p:spPr>
          <a:xfrm>
            <a:off x="6215074" y="3571876"/>
            <a:ext cx="1071570" cy="1588"/>
          </a:xfrm>
          <a:prstGeom prst="line">
            <a:avLst/>
          </a:prstGeom>
          <a:ln w="38100"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Прямая соединительная линия 40"/>
          <p:cNvCxnSpPr/>
          <p:nvPr/>
        </p:nvCxnSpPr>
        <p:spPr>
          <a:xfrm>
            <a:off x="6215074" y="4429132"/>
            <a:ext cx="1714512" cy="1588"/>
          </a:xfrm>
          <a:prstGeom prst="line">
            <a:avLst/>
          </a:prstGeom>
          <a:ln w="38100"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Прямая соединительная линия 42"/>
          <p:cNvCxnSpPr/>
          <p:nvPr/>
        </p:nvCxnSpPr>
        <p:spPr>
          <a:xfrm rot="5400000">
            <a:off x="750067" y="3250405"/>
            <a:ext cx="642942" cy="1588"/>
          </a:xfrm>
          <a:prstGeom prst="line">
            <a:avLst/>
          </a:prstGeom>
          <a:ln w="38100"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Прямая соединительная линия 46"/>
          <p:cNvCxnSpPr/>
          <p:nvPr/>
        </p:nvCxnSpPr>
        <p:spPr>
          <a:xfrm rot="5400000">
            <a:off x="6751653" y="3249611"/>
            <a:ext cx="642942" cy="1588"/>
          </a:xfrm>
          <a:prstGeom prst="line">
            <a:avLst/>
          </a:prstGeom>
          <a:ln w="38100"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Прямая соединительная линия 48"/>
          <p:cNvCxnSpPr/>
          <p:nvPr/>
        </p:nvCxnSpPr>
        <p:spPr>
          <a:xfrm rot="5400000">
            <a:off x="1321571" y="4679165"/>
            <a:ext cx="642942" cy="1588"/>
          </a:xfrm>
          <a:prstGeom prst="line">
            <a:avLst/>
          </a:prstGeom>
          <a:ln w="38100"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Прямая соединительная линия 49"/>
          <p:cNvCxnSpPr/>
          <p:nvPr/>
        </p:nvCxnSpPr>
        <p:spPr>
          <a:xfrm rot="5400000">
            <a:off x="7680347" y="4678371"/>
            <a:ext cx="500066" cy="1588"/>
          </a:xfrm>
          <a:prstGeom prst="line">
            <a:avLst/>
          </a:prstGeom>
          <a:ln w="38100"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Прямая соединительная линия 51"/>
          <p:cNvCxnSpPr>
            <a:endCxn id="32" idx="0"/>
          </p:cNvCxnSpPr>
          <p:nvPr/>
        </p:nvCxnSpPr>
        <p:spPr>
          <a:xfrm rot="5400000">
            <a:off x="3429786" y="4857760"/>
            <a:ext cx="284958" cy="79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Прямая соединительная линия 56"/>
          <p:cNvCxnSpPr/>
          <p:nvPr/>
        </p:nvCxnSpPr>
        <p:spPr>
          <a:xfrm rot="5400000">
            <a:off x="3394067" y="4821247"/>
            <a:ext cx="356396" cy="794"/>
          </a:xfrm>
          <a:prstGeom prst="line">
            <a:avLst/>
          </a:prstGeom>
          <a:ln w="38100"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Прямая соединительная линия 58"/>
          <p:cNvCxnSpPr/>
          <p:nvPr/>
        </p:nvCxnSpPr>
        <p:spPr>
          <a:xfrm rot="5400000">
            <a:off x="5608645" y="4821247"/>
            <a:ext cx="356396" cy="794"/>
          </a:xfrm>
          <a:prstGeom prst="line">
            <a:avLst/>
          </a:prstGeom>
          <a:ln w="38100"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Прямая соединительная линия 59"/>
          <p:cNvCxnSpPr/>
          <p:nvPr/>
        </p:nvCxnSpPr>
        <p:spPr>
          <a:xfrm rot="5400000">
            <a:off x="3286513" y="3142851"/>
            <a:ext cx="428628" cy="794"/>
          </a:xfrm>
          <a:prstGeom prst="line">
            <a:avLst/>
          </a:prstGeom>
          <a:ln w="38100"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Прямая соединительная линия 60"/>
          <p:cNvCxnSpPr/>
          <p:nvPr/>
        </p:nvCxnSpPr>
        <p:spPr>
          <a:xfrm rot="5400000">
            <a:off x="5572529" y="3142851"/>
            <a:ext cx="428628" cy="794"/>
          </a:xfrm>
          <a:prstGeom prst="line">
            <a:avLst/>
          </a:prstGeom>
          <a:ln w="38100"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Скругленный прямоугольник 43"/>
          <p:cNvSpPr/>
          <p:nvPr/>
        </p:nvSpPr>
        <p:spPr>
          <a:xfrm>
            <a:off x="6858016" y="1214422"/>
            <a:ext cx="2285984" cy="1714512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rgbClr val="0F511F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повышение открытости и прозрачности информации об управлении общественными финансами</a:t>
            </a:r>
            <a:endParaRPr lang="ru-RU" sz="1600" dirty="0">
              <a:ln>
                <a:solidFill>
                  <a:srgbClr val="002060"/>
                </a:solidFill>
              </a:ln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5" name="Скругленный прямоугольник 44"/>
          <p:cNvSpPr/>
          <p:nvPr/>
        </p:nvSpPr>
        <p:spPr>
          <a:xfrm>
            <a:off x="7286644" y="3071810"/>
            <a:ext cx="1857356" cy="1285884"/>
          </a:xfrm>
          <a:prstGeom prst="roundRect">
            <a:avLst/>
          </a:prstGeom>
          <a:solidFill>
            <a:srgbClr val="C3D69B"/>
          </a:solidFill>
          <a:ln>
            <a:solidFill>
              <a:srgbClr val="0F511F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500" dirty="0" smtClean="0">
                <a:ln>
                  <a:solidFill>
                    <a:srgbClr val="002060"/>
                  </a:solidFill>
                </a:ln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недопущение кредиторской задолженности по заработной плате и соц.выплатам</a:t>
            </a:r>
            <a:endParaRPr lang="ru-RU" sz="1500" dirty="0">
              <a:ln>
                <a:solidFill>
                  <a:srgbClr val="002060"/>
                </a:solidFill>
              </a:ln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4" name="Скругленный прямоугольник 53"/>
          <p:cNvSpPr/>
          <p:nvPr/>
        </p:nvSpPr>
        <p:spPr>
          <a:xfrm>
            <a:off x="0" y="3714752"/>
            <a:ext cx="1500166" cy="1214446"/>
          </a:xfrm>
          <a:prstGeom prst="roundRect">
            <a:avLst/>
          </a:prstGeom>
          <a:solidFill>
            <a:srgbClr val="C3D69B"/>
          </a:solidFill>
          <a:ln>
            <a:solidFill>
              <a:srgbClr val="0F511F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500" dirty="0" smtClean="0">
                <a:ln>
                  <a:solidFill>
                    <a:srgbClr val="002060"/>
                  </a:solidFill>
                </a:ln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усиление внутреннего и внешнего финансового контроля</a:t>
            </a:r>
            <a:endParaRPr lang="ru-RU" sz="1500" dirty="0">
              <a:ln>
                <a:solidFill>
                  <a:srgbClr val="002060"/>
                </a:solidFill>
              </a:ln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66" name="Прямая соединительная линия 65"/>
          <p:cNvCxnSpPr/>
          <p:nvPr/>
        </p:nvCxnSpPr>
        <p:spPr>
          <a:xfrm rot="5400000">
            <a:off x="1750596" y="3250008"/>
            <a:ext cx="642942" cy="794"/>
          </a:xfrm>
          <a:prstGeom prst="line">
            <a:avLst/>
          </a:prstGeom>
          <a:ln w="38100"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images (6).jpg"/>
          <p:cNvPicPr>
            <a:picLocks noChangeAspect="1"/>
          </p:cNvPicPr>
          <p:nvPr/>
        </p:nvPicPr>
        <p:blipFill>
          <a:blip r:embed="rId2">
            <a:duotone>
              <a:schemeClr val="accent6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Скругленный прямоугольник 4"/>
          <p:cNvSpPr/>
          <p:nvPr/>
        </p:nvSpPr>
        <p:spPr>
          <a:xfrm>
            <a:off x="2786050" y="2071678"/>
            <a:ext cx="3571900" cy="642942"/>
          </a:xfrm>
          <a:prstGeom prst="roundRect">
            <a:avLst/>
          </a:prstGeom>
          <a:solidFill>
            <a:srgbClr val="7030A0"/>
          </a:solidFill>
          <a:ln>
            <a:solidFill>
              <a:schemeClr val="accent4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n>
                  <a:solidFill>
                    <a:srgbClr val="FFFF00"/>
                  </a:solidFill>
                </a:ln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НАЛОГОВАЯ ПОЛИТИКА</a:t>
            </a:r>
            <a:endParaRPr lang="ru-RU" dirty="0">
              <a:ln>
                <a:solidFill>
                  <a:srgbClr val="FFFF00"/>
                </a:solidFill>
              </a:ln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214414" y="214290"/>
            <a:ext cx="7929586" cy="646331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n>
                  <a:solidFill>
                    <a:srgbClr val="0F511F"/>
                  </a:solidFill>
                </a:ln>
                <a:solidFill>
                  <a:srgbClr val="0F511F"/>
                </a:solidFill>
                <a:latin typeface="Times New Roman" pitchFamily="18" charset="0"/>
                <a:cs typeface="Times New Roman" pitchFamily="18" charset="0"/>
              </a:rPr>
              <a:t>ОСНОВНЫЕ НАПРАВЛЕНИЯ НАЛОГОВОЙ ПОЛИТИКИ ХОМУТОВСКОГО  РАЙОНА КУРСКОЙ ОБЛАСТИ</a:t>
            </a:r>
            <a:endParaRPr lang="ru-RU" dirty="0">
              <a:ln>
                <a:solidFill>
                  <a:srgbClr val="0F511F"/>
                </a:solidFill>
              </a:ln>
              <a:solidFill>
                <a:srgbClr val="0F511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1000100" y="2500306"/>
            <a:ext cx="1785950" cy="1588"/>
          </a:xfrm>
          <a:prstGeom prst="line">
            <a:avLst/>
          </a:prstGeom>
          <a:ln w="38100"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6357950" y="2500306"/>
            <a:ext cx="1714512" cy="1588"/>
          </a:xfrm>
          <a:prstGeom prst="line">
            <a:avLst/>
          </a:prstGeom>
          <a:ln w="38100"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5400000">
            <a:off x="715142" y="2785264"/>
            <a:ext cx="571504" cy="1588"/>
          </a:xfrm>
          <a:prstGeom prst="line">
            <a:avLst/>
          </a:prstGeom>
          <a:ln w="38100"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rot="5400000">
            <a:off x="7787504" y="2785264"/>
            <a:ext cx="571504" cy="1588"/>
          </a:xfrm>
          <a:prstGeom prst="line">
            <a:avLst/>
          </a:prstGeom>
          <a:ln w="38100"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 rot="5400000">
            <a:off x="3572662" y="2928140"/>
            <a:ext cx="428628" cy="1588"/>
          </a:xfrm>
          <a:prstGeom prst="line">
            <a:avLst/>
          </a:prstGeom>
          <a:ln w="38100"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 rot="5400000">
            <a:off x="5358612" y="2928140"/>
            <a:ext cx="428628" cy="1588"/>
          </a:xfrm>
          <a:prstGeom prst="line">
            <a:avLst/>
          </a:prstGeom>
          <a:ln w="38100"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Скругленный прямоугольник 12"/>
          <p:cNvSpPr/>
          <p:nvPr/>
        </p:nvSpPr>
        <p:spPr>
          <a:xfrm>
            <a:off x="0" y="3143248"/>
            <a:ext cx="2285984" cy="3286148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rgbClr val="00206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500" dirty="0" smtClean="0">
                <a:ln>
                  <a:solidFill>
                    <a:srgbClr val="C00000"/>
                  </a:solidFill>
                </a:ln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мобилизация резервов доходной базы консолидированного бюджета района, содействие инвестиционным процессам в экономике, применения мер налогового стимулирования в целях обеспечения привлекательности экономики района</a:t>
            </a:r>
            <a:endParaRPr lang="ru-RU" sz="1500" dirty="0">
              <a:ln>
                <a:solidFill>
                  <a:srgbClr val="C00000"/>
                </a:solidFill>
              </a:ln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2357422" y="3143248"/>
            <a:ext cx="2428892" cy="3214710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rgbClr val="00206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500" dirty="0" smtClean="0">
                <a:ln>
                  <a:solidFill>
                    <a:srgbClr val="C00000"/>
                  </a:solidFill>
                </a:ln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реализация предложений, направленных на выравнивание  условий налогообложения граждан, организаций района, проведение работы по оптимизации недвижимого имущества с учетом их кадастровой стоимости, совершенствование специальных налоговых режимов</a:t>
            </a:r>
            <a:endParaRPr lang="ru-RU" sz="1500" dirty="0">
              <a:ln>
                <a:solidFill>
                  <a:srgbClr val="C00000"/>
                </a:solidFill>
              </a:ln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4857752" y="3143248"/>
            <a:ext cx="2000232" cy="3214710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rgbClr val="00206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500" dirty="0" smtClean="0">
                <a:ln>
                  <a:solidFill>
                    <a:srgbClr val="C00000"/>
                  </a:solidFill>
                </a:ln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ежегодная оценка эффективности предоставляемых (планируемых к предоставлению) местных налоговых льгот, оценка общей величины и динамики налоговых расходов консолидированного бюджета района</a:t>
            </a:r>
            <a:endParaRPr lang="ru-RU" sz="1500" dirty="0">
              <a:ln>
                <a:solidFill>
                  <a:srgbClr val="C00000"/>
                </a:solidFill>
              </a:ln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7000892" y="3143248"/>
            <a:ext cx="2143108" cy="2357454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rgbClr val="00206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500" dirty="0" smtClean="0">
                <a:ln>
                  <a:solidFill>
                    <a:srgbClr val="C00000"/>
                  </a:solidFill>
                </a:ln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повышение эффективности налогового администрирования, реализация мер по противодействию уклонению от уплаты налогов и других обязательных платежей в бюджет</a:t>
            </a:r>
            <a:endParaRPr lang="ru-RU" sz="1500" dirty="0">
              <a:ln>
                <a:solidFill>
                  <a:srgbClr val="C00000"/>
                </a:solidFill>
              </a:ln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" name="Рисунок 19" descr="original (2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14348" y="1071546"/>
            <a:ext cx="2009772" cy="14102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ages (6).jpg"/>
          <p:cNvPicPr>
            <a:picLocks noChangeAspect="1"/>
          </p:cNvPicPr>
          <p:nvPr/>
        </p:nvPicPr>
        <p:blipFill>
          <a:blip r:embed="rId2">
            <a:duotone>
              <a:schemeClr val="accent6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Выноска со стрелкой вправо 4"/>
          <p:cNvSpPr/>
          <p:nvPr/>
        </p:nvSpPr>
        <p:spPr>
          <a:xfrm>
            <a:off x="214282" y="1357298"/>
            <a:ext cx="2057408" cy="5286412"/>
          </a:xfrm>
          <a:prstGeom prst="rightArrowCallou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rgbClr val="7030A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ln>
                  <a:solidFill>
                    <a:srgbClr val="C0000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При формировании бюджета района применены общие подходы  к расчету бюджетных проектировок</a:t>
            </a:r>
            <a:endParaRPr lang="ru-RU" sz="1400" b="1" dirty="0">
              <a:ln>
                <a:solidFill>
                  <a:srgbClr val="C00000"/>
                </a:solidFill>
              </a:ln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214546" y="1285860"/>
            <a:ext cx="671515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	</a:t>
            </a:r>
          </a:p>
          <a:p>
            <a:pPr algn="just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	</a:t>
            </a:r>
          </a:p>
          <a:p>
            <a:pPr algn="just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	</a:t>
            </a:r>
          </a:p>
          <a:p>
            <a:pPr algn="just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	</a:t>
            </a:r>
          </a:p>
        </p:txBody>
      </p:sp>
      <p:sp>
        <p:nvSpPr>
          <p:cNvPr id="8" name="Блок-схема: альтернативный процесс 7"/>
          <p:cNvSpPr/>
          <p:nvPr/>
        </p:nvSpPr>
        <p:spPr>
          <a:xfrm>
            <a:off x="2285952" y="142852"/>
            <a:ext cx="6858048" cy="642942"/>
          </a:xfrm>
          <a:prstGeom prst="flowChartAlternateProcess">
            <a:avLst/>
          </a:prstGeom>
          <a:solidFill>
            <a:srgbClr val="C3D69B"/>
          </a:solidFill>
          <a:ln>
            <a:solidFill>
              <a:srgbClr val="00B050"/>
            </a:solidFill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 начислениям на оплату труда в соответствии с установленными тарифами страховых взносов в государственные внебюджетные фонды в размере 30,2%;</a:t>
            </a:r>
            <a:endParaRPr lang="ru-RU" sz="1400" b="1" dirty="0" smtClean="0">
              <a:ln>
                <a:solidFill>
                  <a:srgbClr val="002060"/>
                </a:solidFill>
              </a:ln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Блок-схема: альтернативный процесс 8"/>
          <p:cNvSpPr/>
          <p:nvPr/>
        </p:nvSpPr>
        <p:spPr>
          <a:xfrm>
            <a:off x="2285952" y="928670"/>
            <a:ext cx="6858048" cy="1357322"/>
          </a:xfrm>
          <a:prstGeom prst="flowChartAlternateProcess">
            <a:avLst/>
          </a:prstGeom>
          <a:solidFill>
            <a:srgbClr val="C3D69B"/>
          </a:solidFill>
          <a:ln>
            <a:solidFill>
              <a:srgbClr val="00B050"/>
            </a:solidFill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планирование бюджетных ассигнований на исполнение вновь принимаемых обязательств осуществлено в соответствии с основаниями для возникновения расходных обязательств бюджета муниципального района согласно статьям 86 и 174.2 БК РФ, учитывая положения порядка конкурсного распределения принимаемых расходных обязательств бюджета  муниципального района Хомутовского района Курской области</a:t>
            </a:r>
            <a:endParaRPr lang="ru-RU" sz="1400" b="1" dirty="0" smtClean="0">
              <a:ln>
                <a:solidFill>
                  <a:srgbClr val="002060"/>
                </a:solidFill>
              </a:ln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Блок-схема: альтернативный процесс 9"/>
          <p:cNvSpPr/>
          <p:nvPr/>
        </p:nvSpPr>
        <p:spPr>
          <a:xfrm>
            <a:off x="2285952" y="2500306"/>
            <a:ext cx="6858048" cy="1214446"/>
          </a:xfrm>
          <a:prstGeom prst="flowChartAlternateProcess">
            <a:avLst/>
          </a:prstGeom>
          <a:solidFill>
            <a:srgbClr val="C3D69B"/>
          </a:solidFill>
          <a:ln>
            <a:solidFill>
              <a:srgbClr val="00B050"/>
            </a:solidFill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бюджетные ассигнования, финансовое обеспечение которых осуществляется за счет средств областного бюджета в виде целевых субвенций и субсидий, предусматриваются в объемах, отраженных в Областном законе</a:t>
            </a:r>
          </a:p>
          <a:p>
            <a:pPr algn="ctr"/>
            <a:r>
              <a:rPr lang="ru-RU" sz="1400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«Об областном бюджете на 2023 год и на плановый период 2024 и 2025 годов» на момент формирования бюджета муниципального района</a:t>
            </a:r>
            <a:endParaRPr lang="ru-RU" sz="1400" b="1" dirty="0" smtClean="0">
              <a:ln>
                <a:solidFill>
                  <a:srgbClr val="002060"/>
                </a:solidFill>
              </a:ln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Блок-схема: альтернативный процесс 10"/>
          <p:cNvSpPr/>
          <p:nvPr/>
        </p:nvSpPr>
        <p:spPr>
          <a:xfrm>
            <a:off x="2285952" y="3857628"/>
            <a:ext cx="6858048" cy="642942"/>
          </a:xfrm>
          <a:prstGeom prst="flowChartAlternateProcess">
            <a:avLst/>
          </a:prstGeom>
          <a:solidFill>
            <a:srgbClr val="C3D69B"/>
          </a:solidFill>
          <a:ln>
            <a:solidFill>
              <a:srgbClr val="00B050"/>
            </a:solidFill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объем бюджетных ассигнований дорожного фонда Хомутовского района запланирован в размере прогнозируемого объема доходов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	</a:t>
            </a:r>
          </a:p>
        </p:txBody>
      </p:sp>
      <p:sp>
        <p:nvSpPr>
          <p:cNvPr id="14" name="Блок-схема: альтернативный процесс 13"/>
          <p:cNvSpPr/>
          <p:nvPr/>
        </p:nvSpPr>
        <p:spPr>
          <a:xfrm>
            <a:off x="2285952" y="4714884"/>
            <a:ext cx="6858048" cy="1928802"/>
          </a:xfrm>
          <a:prstGeom prst="flowChartAlternateProcess">
            <a:avLst/>
          </a:prstGeom>
          <a:solidFill>
            <a:srgbClr val="C3D69B"/>
          </a:solidFill>
          <a:ln>
            <a:solidFill>
              <a:srgbClr val="00B050"/>
            </a:solidFill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	</a:t>
            </a:r>
          </a:p>
          <a:p>
            <a:pPr algn="ctr"/>
            <a:r>
              <a:rPr lang="ru-RU" sz="1400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планирование бюджетных ассигнований на реализацию положений Указа Президента Российской Федерации  от 7 мая 2012 года №597 осуществляется в соответствии со средней заработной платой категории работников, определенных в Указах Президента Российской Федерации к средней заработной плате в регионе.  Кроме того, при формировании бюджета муниципального района на 2023 год и на плановый период 2024 и 2025 годов  учитывались предложения главных распорядителей средств бюджета муниципального района по перераспределению предельных объемов финансирования</a:t>
            </a:r>
            <a:r>
              <a:rPr lang="ru-RU" sz="1400" b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	</a:t>
            </a:r>
          </a:p>
          <a:p>
            <a:pPr algn="ctr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	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images.jpg"/>
          <p:cNvPicPr>
            <a:picLocks noChangeAspect="1"/>
          </p:cNvPicPr>
          <p:nvPr/>
        </p:nvPicPr>
        <p:blipFill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142976" y="0"/>
            <a:ext cx="7335150" cy="5386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9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Уважаемые жители </a:t>
            </a:r>
            <a:r>
              <a:rPr lang="ru-RU" sz="29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Хомутовского</a:t>
            </a:r>
            <a:r>
              <a:rPr lang="ru-RU" sz="29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района!</a:t>
            </a:r>
            <a:endParaRPr lang="ru-RU" sz="29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214414" y="0"/>
            <a:ext cx="7643866" cy="15388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2400" dirty="0" smtClean="0">
              <a:ln w="19050">
                <a:solidFill>
                  <a:srgbClr val="002060"/>
                </a:solidFill>
              </a:ln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dirty="0" smtClean="0">
                <a:ln w="19050"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Вашему вниманию представлен </a:t>
            </a:r>
            <a:endParaRPr lang="ru-RU" sz="2800" dirty="0" smtClean="0">
              <a:ln>
                <a:solidFill>
                  <a:srgbClr val="0F511F"/>
                </a:solidFill>
              </a:ln>
              <a:solidFill>
                <a:srgbClr val="0F511F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800" dirty="0" smtClean="0">
                <a:ln>
                  <a:solidFill>
                    <a:srgbClr val="0F511F"/>
                  </a:solidFill>
                </a:ln>
                <a:solidFill>
                  <a:srgbClr val="0F511F"/>
                </a:solidFill>
                <a:latin typeface="Times New Roman" pitchFamily="18" charset="0"/>
                <a:cs typeface="Times New Roman" pitchFamily="18" charset="0"/>
              </a:rPr>
              <a:t>БЮДЖЕТ ДЛЯ ГРАЖДАН!</a:t>
            </a:r>
          </a:p>
          <a:p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1928794" y="1357298"/>
            <a:ext cx="5929322" cy="47705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0000" algn="just"/>
            <a:r>
              <a:rPr lang="ru-RU" sz="19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Он предназначен для раскрытия информации о </a:t>
            </a:r>
          </a:p>
          <a:p>
            <a:pPr algn="just"/>
            <a:r>
              <a:rPr lang="ru-RU" sz="19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бюджете в простой и доступной для любого гражданина форме. Используя материалы данного документа, любой заинтересованный житель района, в том числе, не обладающий специальными знаниями в данной сфере, сможет разобраться в языке цифр, понять, из чего формируется бюджет, и на что тратятся бюджетные средства.</a:t>
            </a:r>
          </a:p>
          <a:p>
            <a:pPr indent="450000" algn="just"/>
            <a:r>
              <a:rPr lang="ru-RU" sz="19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этой краткой версии главного финансового документа района изложены основные цели, задачи и приоритетные направления бюджетной политики нашего муниципального образования.</a:t>
            </a:r>
          </a:p>
          <a:p>
            <a:pPr indent="450000" algn="just"/>
            <a:r>
              <a:rPr lang="ru-RU" sz="19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Надеемся, что представление бюджета в понятной форме повысит уровень общественного участия в бюджетном процессе.</a:t>
            </a:r>
          </a:p>
          <a:p>
            <a:pPr indent="450000" algn="just"/>
            <a:endParaRPr lang="ru-RU" sz="19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429124" y="5929330"/>
            <a:ext cx="398502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n>
                  <a:solidFill>
                    <a:schemeClr val="accent4">
                      <a:lumMod val="50000"/>
                    </a:schemeClr>
                  </a:solidFill>
                </a:ln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Глава Хомутовского района</a:t>
            </a:r>
          </a:p>
          <a:p>
            <a:r>
              <a:rPr lang="ru-RU" sz="2000" dirty="0" err="1" smtClean="0">
                <a:ln>
                  <a:solidFill>
                    <a:schemeClr val="accent4">
                      <a:lumMod val="50000"/>
                    </a:schemeClr>
                  </a:solidFill>
                </a:ln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Ю.В.Хрулёв</a:t>
            </a:r>
            <a:endParaRPr lang="ru-RU" sz="2000" dirty="0" smtClean="0">
              <a:ln>
                <a:solidFill>
                  <a:schemeClr val="accent4">
                    <a:lumMod val="50000"/>
                  </a:schemeClr>
                </a:solidFill>
              </a:ln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>
              <a:ln>
                <a:solidFill>
                  <a:schemeClr val="accent4">
                    <a:lumMod val="50000"/>
                  </a:schemeClr>
                </a:solidFill>
              </a:ln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am_69068_4031994_744825.jpg"/>
          <p:cNvPicPr>
            <a:picLocks noChangeAspect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357290" y="1"/>
            <a:ext cx="7572428" cy="1015663"/>
          </a:xfrm>
          <a:prstGeom prst="rect">
            <a:avLst/>
          </a:prstGeom>
          <a:effectLst>
            <a:glow rad="228600">
              <a:schemeClr val="accent3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endParaRPr lang="ru-RU" sz="2000" b="1" dirty="0" smtClean="0">
              <a:ln w="10541" cmpd="sng">
                <a:solidFill>
                  <a:srgbClr val="0066FF"/>
                </a:solidFill>
                <a:prstDash val="solid"/>
              </a:ln>
              <a:solidFill>
                <a:srgbClr val="0066FF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b="1" dirty="0" smtClean="0">
                <a:ln w="10541" cmpd="sng">
                  <a:solidFill>
                    <a:srgbClr val="0066FF"/>
                  </a:solidFill>
                  <a:prstDash val="solid"/>
                </a:ln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Основные бюджетные риски и мероприятия по управлению рисками в </a:t>
            </a:r>
            <a:r>
              <a:rPr lang="ru-RU" sz="2000" b="1" dirty="0" err="1" smtClean="0">
                <a:ln w="10541" cmpd="sng">
                  <a:solidFill>
                    <a:srgbClr val="0066FF"/>
                  </a:solidFill>
                  <a:prstDash val="solid"/>
                </a:ln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Хомутовском</a:t>
            </a:r>
            <a:r>
              <a:rPr lang="ru-RU" sz="2000" b="1" dirty="0" smtClean="0">
                <a:ln w="10541" cmpd="sng">
                  <a:solidFill>
                    <a:srgbClr val="0066FF"/>
                  </a:solidFill>
                  <a:prstDash val="solid"/>
                </a:ln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 районе Курской области</a:t>
            </a:r>
            <a:endParaRPr lang="ru-RU" sz="2000" b="1" dirty="0">
              <a:ln w="10541" cmpd="sng">
                <a:solidFill>
                  <a:srgbClr val="0066FF"/>
                </a:solidFill>
                <a:prstDash val="solid"/>
              </a:ln>
              <a:solidFill>
                <a:srgbClr val="0066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643174" y="1214422"/>
            <a:ext cx="3643338" cy="500066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rgbClr val="7030A0"/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ln>
                  <a:solidFill>
                    <a:srgbClr val="990033"/>
                  </a:solidFill>
                </a:ln>
                <a:solidFill>
                  <a:srgbClr val="990033"/>
                </a:solidFill>
                <a:latin typeface="Times New Roman" pitchFamily="18" charset="0"/>
                <a:cs typeface="Times New Roman" pitchFamily="18" charset="0"/>
              </a:rPr>
              <a:t>Основные бюджетные риски</a:t>
            </a:r>
            <a:endParaRPr lang="ru-RU" sz="1200" dirty="0">
              <a:ln>
                <a:solidFill>
                  <a:srgbClr val="990033"/>
                </a:solidFill>
              </a:ln>
              <a:solidFill>
                <a:srgbClr val="990033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 rot="5400000">
            <a:off x="4358480" y="1856570"/>
            <a:ext cx="285752" cy="1588"/>
          </a:xfrm>
          <a:prstGeom prst="line">
            <a:avLst/>
          </a:prstGeom>
          <a:ln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>
            <a:off x="928662" y="2071678"/>
            <a:ext cx="7286676" cy="1588"/>
          </a:xfrm>
          <a:prstGeom prst="line">
            <a:avLst/>
          </a:prstGeom>
          <a:ln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Скругленный прямоугольник 14"/>
          <p:cNvSpPr/>
          <p:nvPr/>
        </p:nvSpPr>
        <p:spPr>
          <a:xfrm>
            <a:off x="0" y="2357430"/>
            <a:ext cx="2143108" cy="1214446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rgbClr val="7030A0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ln>
                  <a:solidFill>
                    <a:srgbClr val="990033"/>
                  </a:solidFill>
                </a:ln>
                <a:solidFill>
                  <a:srgbClr val="990033"/>
                </a:solidFill>
                <a:latin typeface="Times New Roman" pitchFamily="18" charset="0"/>
                <a:cs typeface="Times New Roman" pitchFamily="18" charset="0"/>
              </a:rPr>
              <a:t>Изменение социально-экономической ситуации в мире, в Российской Федерации, в Курской области, в </a:t>
            </a:r>
            <a:r>
              <a:rPr lang="ru-RU" sz="1200" dirty="0" err="1" smtClean="0">
                <a:ln>
                  <a:solidFill>
                    <a:srgbClr val="990033"/>
                  </a:solidFill>
                </a:ln>
                <a:solidFill>
                  <a:srgbClr val="990033"/>
                </a:solidFill>
                <a:latin typeface="Times New Roman" pitchFamily="18" charset="0"/>
                <a:cs typeface="Times New Roman" pitchFamily="18" charset="0"/>
              </a:rPr>
              <a:t>Хомутовском</a:t>
            </a:r>
            <a:r>
              <a:rPr lang="ru-RU" sz="1200" dirty="0" smtClean="0">
                <a:ln>
                  <a:solidFill>
                    <a:srgbClr val="990033"/>
                  </a:solidFill>
                </a:ln>
                <a:solidFill>
                  <a:srgbClr val="990033"/>
                </a:solidFill>
                <a:latin typeface="Times New Roman" pitchFamily="18" charset="0"/>
                <a:cs typeface="Times New Roman" pitchFamily="18" charset="0"/>
              </a:rPr>
              <a:t> районе</a:t>
            </a:r>
            <a:endParaRPr lang="ru-RU" sz="1200" dirty="0">
              <a:ln>
                <a:solidFill>
                  <a:srgbClr val="990033"/>
                </a:solidFill>
              </a:ln>
              <a:solidFill>
                <a:srgbClr val="990033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7" name="Прямая со стрелкой 16"/>
          <p:cNvCxnSpPr/>
          <p:nvPr/>
        </p:nvCxnSpPr>
        <p:spPr>
          <a:xfrm rot="5400000">
            <a:off x="821505" y="2178835"/>
            <a:ext cx="214314" cy="1588"/>
          </a:xfrm>
          <a:prstGeom prst="straightConnector1">
            <a:avLst/>
          </a:prstGeom>
          <a:ln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Скругленный прямоугольник 23"/>
          <p:cNvSpPr/>
          <p:nvPr/>
        </p:nvSpPr>
        <p:spPr>
          <a:xfrm>
            <a:off x="2357422" y="2357430"/>
            <a:ext cx="1785950" cy="1214446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rgbClr val="7030A0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ln>
                  <a:solidFill>
                    <a:srgbClr val="990033"/>
                  </a:solidFill>
                </a:ln>
                <a:solidFill>
                  <a:srgbClr val="990033"/>
                </a:solidFill>
                <a:latin typeface="Times New Roman" pitchFamily="18" charset="0"/>
                <a:cs typeface="Times New Roman" pitchFamily="18" charset="0"/>
              </a:rPr>
              <a:t>Возникновение новых расходных обязательств без источников финансирования</a:t>
            </a:r>
            <a:endParaRPr lang="ru-RU" sz="1200" dirty="0">
              <a:ln>
                <a:solidFill>
                  <a:srgbClr val="990033"/>
                </a:solidFill>
              </a:ln>
              <a:solidFill>
                <a:srgbClr val="990033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Скругленный прямоугольник 24"/>
          <p:cNvSpPr/>
          <p:nvPr/>
        </p:nvSpPr>
        <p:spPr>
          <a:xfrm>
            <a:off x="4357686" y="2357430"/>
            <a:ext cx="2357454" cy="1214446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rgbClr val="7030A0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ln>
                  <a:solidFill>
                    <a:srgbClr val="990033"/>
                  </a:solidFill>
                </a:ln>
                <a:solidFill>
                  <a:srgbClr val="990033"/>
                </a:solidFill>
                <a:latin typeface="Times New Roman" pitchFamily="18" charset="0"/>
                <a:cs typeface="Times New Roman" pitchFamily="18" charset="0"/>
              </a:rPr>
              <a:t>Необоснованное принятие решений, приводящих к нарушению бюджетного законодательства РФ, снижение качества управления муниципальными финансами</a:t>
            </a:r>
            <a:endParaRPr lang="ru-RU" sz="1200" dirty="0">
              <a:ln>
                <a:solidFill>
                  <a:srgbClr val="990033"/>
                </a:solidFill>
              </a:ln>
              <a:solidFill>
                <a:srgbClr val="990033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" name="Скругленный прямоугольник 25"/>
          <p:cNvSpPr/>
          <p:nvPr/>
        </p:nvSpPr>
        <p:spPr>
          <a:xfrm>
            <a:off x="6858016" y="2357430"/>
            <a:ext cx="2071670" cy="1214446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rgbClr val="7030A0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ln>
                  <a:solidFill>
                    <a:srgbClr val="990033"/>
                  </a:solidFill>
                </a:ln>
                <a:solidFill>
                  <a:srgbClr val="990033"/>
                </a:solidFill>
                <a:latin typeface="Times New Roman" pitchFamily="18" charset="0"/>
                <a:cs typeface="Times New Roman" pitchFamily="18" charset="0"/>
              </a:rPr>
              <a:t>Невыполнение мероприятий по оптимизации расходов и повышению эффективности намеченных мероприятий</a:t>
            </a:r>
            <a:endParaRPr lang="ru-RU" sz="1200" dirty="0">
              <a:ln>
                <a:solidFill>
                  <a:srgbClr val="990033"/>
                </a:solidFill>
              </a:ln>
              <a:solidFill>
                <a:srgbClr val="990033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7" name="Прямая со стрелкой 26"/>
          <p:cNvCxnSpPr/>
          <p:nvPr/>
        </p:nvCxnSpPr>
        <p:spPr>
          <a:xfrm rot="5400000">
            <a:off x="3251191" y="2178041"/>
            <a:ext cx="214314" cy="1588"/>
          </a:xfrm>
          <a:prstGeom prst="straightConnector1">
            <a:avLst/>
          </a:prstGeom>
          <a:ln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 стрелкой 27"/>
          <p:cNvCxnSpPr/>
          <p:nvPr/>
        </p:nvCxnSpPr>
        <p:spPr>
          <a:xfrm rot="5400000">
            <a:off x="5394331" y="2178041"/>
            <a:ext cx="214314" cy="1588"/>
          </a:xfrm>
          <a:prstGeom prst="straightConnector1">
            <a:avLst/>
          </a:prstGeom>
          <a:ln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 стрелкой 28"/>
          <p:cNvCxnSpPr/>
          <p:nvPr/>
        </p:nvCxnSpPr>
        <p:spPr>
          <a:xfrm rot="5400000">
            <a:off x="8108975" y="2178041"/>
            <a:ext cx="214314" cy="1588"/>
          </a:xfrm>
          <a:prstGeom prst="straightConnector1">
            <a:avLst/>
          </a:prstGeom>
          <a:ln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Скругленный прямоугольник 29"/>
          <p:cNvSpPr/>
          <p:nvPr/>
        </p:nvSpPr>
        <p:spPr>
          <a:xfrm>
            <a:off x="2786050" y="3786190"/>
            <a:ext cx="3643338" cy="500066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ln>
                  <a:solidFill>
                    <a:srgbClr val="0F511F"/>
                  </a:solidFill>
                </a:ln>
                <a:solidFill>
                  <a:srgbClr val="0F511F"/>
                </a:solidFill>
                <a:latin typeface="Times New Roman" pitchFamily="18" charset="0"/>
                <a:cs typeface="Times New Roman" pitchFamily="18" charset="0"/>
              </a:rPr>
              <a:t>Мероприятия по управлению бюджетными рисками</a:t>
            </a:r>
            <a:endParaRPr lang="ru-RU" sz="1200" dirty="0">
              <a:ln>
                <a:solidFill>
                  <a:srgbClr val="0F511F"/>
                </a:solidFill>
              </a:ln>
              <a:solidFill>
                <a:srgbClr val="0F511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31" name="Прямая соединительная линия 30"/>
          <p:cNvCxnSpPr/>
          <p:nvPr/>
        </p:nvCxnSpPr>
        <p:spPr>
          <a:xfrm rot="5400000">
            <a:off x="4465637" y="4392619"/>
            <a:ext cx="214314" cy="1588"/>
          </a:xfrm>
          <a:prstGeom prst="line">
            <a:avLst/>
          </a:prstGeom>
          <a:ln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/>
          <p:cNvCxnSpPr/>
          <p:nvPr/>
        </p:nvCxnSpPr>
        <p:spPr>
          <a:xfrm>
            <a:off x="928662" y="4572008"/>
            <a:ext cx="7286676" cy="1588"/>
          </a:xfrm>
          <a:prstGeom prst="line">
            <a:avLst/>
          </a:prstGeom>
          <a:ln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 стрелкой 32"/>
          <p:cNvCxnSpPr/>
          <p:nvPr/>
        </p:nvCxnSpPr>
        <p:spPr>
          <a:xfrm rot="5400000">
            <a:off x="822299" y="4678371"/>
            <a:ext cx="214314" cy="1588"/>
          </a:xfrm>
          <a:prstGeom prst="straightConnector1">
            <a:avLst/>
          </a:prstGeom>
          <a:ln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 стрелкой 33"/>
          <p:cNvCxnSpPr/>
          <p:nvPr/>
        </p:nvCxnSpPr>
        <p:spPr>
          <a:xfrm rot="5400000">
            <a:off x="2465373" y="4678371"/>
            <a:ext cx="214314" cy="1588"/>
          </a:xfrm>
          <a:prstGeom prst="straightConnector1">
            <a:avLst/>
          </a:prstGeom>
          <a:ln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 стрелкой 34"/>
          <p:cNvCxnSpPr/>
          <p:nvPr/>
        </p:nvCxnSpPr>
        <p:spPr>
          <a:xfrm rot="5400000">
            <a:off x="4465637" y="4678371"/>
            <a:ext cx="214314" cy="1588"/>
          </a:xfrm>
          <a:prstGeom prst="straightConnector1">
            <a:avLst/>
          </a:prstGeom>
          <a:ln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 стрелкой 35"/>
          <p:cNvCxnSpPr/>
          <p:nvPr/>
        </p:nvCxnSpPr>
        <p:spPr>
          <a:xfrm rot="5400000">
            <a:off x="8108975" y="4678371"/>
            <a:ext cx="214314" cy="1588"/>
          </a:xfrm>
          <a:prstGeom prst="straightConnector1">
            <a:avLst/>
          </a:prstGeom>
          <a:ln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Скругленный прямоугольник 36"/>
          <p:cNvSpPr/>
          <p:nvPr/>
        </p:nvSpPr>
        <p:spPr>
          <a:xfrm>
            <a:off x="0" y="4857760"/>
            <a:ext cx="1428728" cy="2000240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1200" dirty="0" smtClean="0">
                <a:ln>
                  <a:solidFill>
                    <a:srgbClr val="0F511F"/>
                  </a:solidFill>
                </a:ln>
                <a:solidFill>
                  <a:srgbClr val="0F511F"/>
                </a:solidFill>
                <a:latin typeface="Times New Roman" pitchFamily="18" charset="0"/>
                <a:cs typeface="Times New Roman" pitchFamily="18" charset="0"/>
              </a:rPr>
              <a:t>Финансирование расходов главных распорядителей бюджетных средств под фактическую потребность</a:t>
            </a:r>
            <a:endParaRPr lang="ru-RU" sz="1200" dirty="0">
              <a:ln>
                <a:solidFill>
                  <a:srgbClr val="0F511F"/>
                </a:solidFill>
              </a:ln>
              <a:solidFill>
                <a:srgbClr val="0F511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8" name="Скругленный прямоугольник 37"/>
          <p:cNvSpPr/>
          <p:nvPr/>
        </p:nvSpPr>
        <p:spPr>
          <a:xfrm>
            <a:off x="1571604" y="4857760"/>
            <a:ext cx="2143108" cy="2000240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1200" dirty="0" smtClean="0">
                <a:ln>
                  <a:solidFill>
                    <a:srgbClr val="0F511F"/>
                  </a:solidFill>
                </a:ln>
                <a:solidFill>
                  <a:srgbClr val="0F511F"/>
                </a:solidFill>
                <a:latin typeface="Times New Roman" pitchFamily="18" charset="0"/>
                <a:cs typeface="Times New Roman" pitchFamily="18" charset="0"/>
              </a:rPr>
              <a:t>Использование экономии бюджетных ассигнований, сложившейся по итогам торгов., без внесения изменения в Решение о бюджете не допускается (за исключение экономии по дорожному фонду)</a:t>
            </a:r>
            <a:endParaRPr lang="ru-RU" sz="1200" dirty="0">
              <a:ln>
                <a:solidFill>
                  <a:srgbClr val="0F511F"/>
                </a:solidFill>
              </a:ln>
              <a:solidFill>
                <a:srgbClr val="0F511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9" name="Скругленный прямоугольник 38"/>
          <p:cNvSpPr/>
          <p:nvPr/>
        </p:nvSpPr>
        <p:spPr>
          <a:xfrm>
            <a:off x="3857620" y="4857760"/>
            <a:ext cx="1643074" cy="2000240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1200" dirty="0" smtClean="0">
                <a:ln>
                  <a:solidFill>
                    <a:srgbClr val="0F511F"/>
                  </a:solidFill>
                </a:ln>
                <a:solidFill>
                  <a:srgbClr val="0F511F"/>
                </a:solidFill>
                <a:latin typeface="Times New Roman" pitchFamily="18" charset="0"/>
                <a:cs typeface="Times New Roman" pitchFamily="18" charset="0"/>
              </a:rPr>
              <a:t>Разработка и принятие нормативных правовых актов, регулирующих отношения в сфере общественных финансов</a:t>
            </a:r>
            <a:endParaRPr lang="ru-RU" sz="1200" dirty="0">
              <a:ln>
                <a:solidFill>
                  <a:srgbClr val="0F511F"/>
                </a:solidFill>
              </a:ln>
              <a:solidFill>
                <a:srgbClr val="0F511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0" name="Скругленный прямоугольник 39"/>
          <p:cNvSpPr/>
          <p:nvPr/>
        </p:nvSpPr>
        <p:spPr>
          <a:xfrm>
            <a:off x="5643570" y="4857760"/>
            <a:ext cx="1928826" cy="2000240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1200" dirty="0" smtClean="0">
                <a:ln>
                  <a:solidFill>
                    <a:srgbClr val="0F511F"/>
                  </a:solidFill>
                </a:ln>
                <a:solidFill>
                  <a:srgbClr val="0F511F"/>
                </a:solidFill>
                <a:latin typeface="Times New Roman" pitchFamily="18" charset="0"/>
                <a:cs typeface="Times New Roman" pitchFamily="18" charset="0"/>
              </a:rPr>
              <a:t>Контроль соблюдения ограничений, установленных бюджетным законодательством. Проведение оценки качества и распространение лучших практик управления финансами</a:t>
            </a:r>
            <a:endParaRPr lang="ru-RU" sz="1200" dirty="0">
              <a:ln>
                <a:solidFill>
                  <a:srgbClr val="0F511F"/>
                </a:solidFill>
              </a:ln>
              <a:solidFill>
                <a:srgbClr val="0F511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41" name="Прямая со стрелкой 40"/>
          <p:cNvCxnSpPr/>
          <p:nvPr/>
        </p:nvCxnSpPr>
        <p:spPr>
          <a:xfrm rot="5400000">
            <a:off x="6537339" y="4678371"/>
            <a:ext cx="214314" cy="1588"/>
          </a:xfrm>
          <a:prstGeom prst="straightConnector1">
            <a:avLst/>
          </a:prstGeom>
          <a:ln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Скругленный прямоугольник 41"/>
          <p:cNvSpPr/>
          <p:nvPr/>
        </p:nvSpPr>
        <p:spPr>
          <a:xfrm>
            <a:off x="7715272" y="4857760"/>
            <a:ext cx="1428728" cy="2000240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1200" dirty="0" smtClean="0">
                <a:ln>
                  <a:solidFill>
                    <a:srgbClr val="0F511F"/>
                  </a:solidFill>
                </a:ln>
                <a:solidFill>
                  <a:srgbClr val="0F511F"/>
                </a:solidFill>
                <a:latin typeface="Times New Roman" pitchFamily="18" charset="0"/>
                <a:cs typeface="Times New Roman" pitchFamily="18" charset="0"/>
              </a:rPr>
              <a:t>Осуществление межбюджетного регулирования</a:t>
            </a:r>
            <a:endParaRPr lang="ru-RU" sz="1200" dirty="0">
              <a:ln>
                <a:solidFill>
                  <a:srgbClr val="0F511F"/>
                </a:solidFill>
              </a:ln>
              <a:solidFill>
                <a:srgbClr val="0F511F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4154.jpg"/>
          <p:cNvPicPr>
            <a:picLocks noChangeAspect="1"/>
          </p:cNvPicPr>
          <p:nvPr/>
        </p:nvPicPr>
        <p:blipFill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714348" y="214290"/>
            <a:ext cx="8429652" cy="83099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2400" b="1" cap="all" dirty="0" smtClean="0">
                <a:ln w="0">
                  <a:solidFill>
                    <a:srgbClr val="002060"/>
                  </a:solidFill>
                </a:ln>
                <a:solidFill>
                  <a:srgbClr val="002060"/>
                </a:soli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ОСНОВНЫЕ ПАРАМЕТРЫ БЮДЖЕТА ХОМУТОВСКОГО РАЙОНА НА 2023  ГОД</a:t>
            </a:r>
            <a:endParaRPr lang="ru-RU" sz="2400" b="1" cap="all" dirty="0">
              <a:ln w="0">
                <a:solidFill>
                  <a:srgbClr val="002060"/>
                </a:solidFill>
              </a:ln>
              <a:solidFill>
                <a:srgbClr val="002060"/>
              </a:solidFill>
              <a:effectLst>
                <a:reflection blurRad="12700" stA="50000" endPos="50000" dist="5000" dir="5400000" sy="-100000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трелка вправо 4"/>
          <p:cNvSpPr/>
          <p:nvPr/>
        </p:nvSpPr>
        <p:spPr>
          <a:xfrm>
            <a:off x="0" y="1357298"/>
            <a:ext cx="3571868" cy="5500702"/>
          </a:xfrm>
          <a:prstGeom prst="rightArrow">
            <a:avLst>
              <a:gd name="adj1" fmla="val 43429"/>
              <a:gd name="adj2" fmla="val 50298"/>
            </a:avLst>
          </a:prstGeom>
          <a:solidFill>
            <a:schemeClr val="accent2">
              <a:lumMod val="60000"/>
              <a:lumOff val="40000"/>
            </a:schemeClr>
          </a:soli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трелка влево 5"/>
          <p:cNvSpPr/>
          <p:nvPr/>
        </p:nvSpPr>
        <p:spPr>
          <a:xfrm>
            <a:off x="5643570" y="1285860"/>
            <a:ext cx="3500430" cy="5572140"/>
          </a:xfrm>
          <a:prstGeom prst="leftArrow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Блок-схема: магнитный диск 6"/>
          <p:cNvSpPr/>
          <p:nvPr/>
        </p:nvSpPr>
        <p:spPr>
          <a:xfrm>
            <a:off x="3000364" y="1142984"/>
            <a:ext cx="3143272" cy="612648"/>
          </a:xfrm>
          <a:prstGeom prst="flowChartMagneticDisk">
            <a:avLst/>
          </a:prstGeom>
          <a:solidFill>
            <a:srgbClr val="7030A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n>
                  <a:solidFill>
                    <a:srgbClr val="FFC000"/>
                  </a:solidFill>
                </a:ln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Итоги бюджета</a:t>
            </a:r>
            <a:endParaRPr lang="ru-RU" dirty="0">
              <a:ln>
                <a:solidFill>
                  <a:srgbClr val="FFC000"/>
                </a:solidFill>
              </a:ln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Блок-схема: магнитный диск 8"/>
          <p:cNvSpPr/>
          <p:nvPr/>
        </p:nvSpPr>
        <p:spPr>
          <a:xfrm>
            <a:off x="3071802" y="6245352"/>
            <a:ext cx="3143272" cy="612648"/>
          </a:xfrm>
          <a:prstGeom prst="flowChartMagneticDisk">
            <a:avLst/>
          </a:prstGeom>
          <a:solidFill>
            <a:srgbClr val="7030A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n>
                  <a:solidFill>
                    <a:srgbClr val="FFC000"/>
                  </a:solidFill>
                </a:ln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Численность – 8 164 чел. </a:t>
            </a:r>
            <a:endParaRPr lang="ru-RU" dirty="0">
              <a:ln>
                <a:solidFill>
                  <a:srgbClr val="FFC000"/>
                </a:solidFill>
              </a:ln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Блок-схема: магнитный диск 9"/>
          <p:cNvSpPr/>
          <p:nvPr/>
        </p:nvSpPr>
        <p:spPr>
          <a:xfrm>
            <a:off x="3000364" y="1928802"/>
            <a:ext cx="3143272" cy="1500198"/>
          </a:xfrm>
          <a:prstGeom prst="flowChartMagneticDisk">
            <a:avLst/>
          </a:prstGeom>
          <a:solidFill>
            <a:srgbClr val="00B050"/>
          </a:solidFill>
          <a:ln>
            <a:solidFill>
              <a:srgbClr val="0F511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n>
                  <a:solidFill>
                    <a:srgbClr val="D60093"/>
                  </a:solidFill>
                </a:ln>
                <a:solidFill>
                  <a:srgbClr val="D60093"/>
                </a:solidFill>
                <a:latin typeface="Times New Roman" pitchFamily="18" charset="0"/>
                <a:cs typeface="Times New Roman" pitchFamily="18" charset="0"/>
              </a:rPr>
              <a:t>Доходы в расчете на 1 человека (руб./чел.):</a:t>
            </a:r>
          </a:p>
          <a:p>
            <a:pPr algn="ctr"/>
            <a:r>
              <a:rPr lang="ru-RU" dirty="0" smtClean="0">
                <a:ln>
                  <a:solidFill>
                    <a:srgbClr val="D60093"/>
                  </a:solidFill>
                </a:ln>
                <a:solidFill>
                  <a:srgbClr val="D60093"/>
                </a:solidFill>
                <a:latin typeface="Times New Roman" pitchFamily="18" charset="0"/>
                <a:cs typeface="Times New Roman" pitchFamily="18" charset="0"/>
              </a:rPr>
              <a:t>19578,44</a:t>
            </a:r>
            <a:endParaRPr lang="ru-RU" dirty="0">
              <a:ln>
                <a:solidFill>
                  <a:srgbClr val="D60093"/>
                </a:solidFill>
              </a:ln>
              <a:solidFill>
                <a:srgbClr val="D60093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Блок-схема: магнитный диск 10"/>
          <p:cNvSpPr/>
          <p:nvPr/>
        </p:nvSpPr>
        <p:spPr>
          <a:xfrm>
            <a:off x="3071802" y="4643446"/>
            <a:ext cx="3071834" cy="1500198"/>
          </a:xfrm>
          <a:prstGeom prst="flowChartMagneticDisk">
            <a:avLst/>
          </a:prstGeom>
          <a:solidFill>
            <a:srgbClr val="00B050"/>
          </a:solidFill>
          <a:ln>
            <a:solidFill>
              <a:srgbClr val="0F511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n>
                  <a:solidFill>
                    <a:srgbClr val="D60093"/>
                  </a:solidFill>
                </a:ln>
                <a:solidFill>
                  <a:srgbClr val="D60093"/>
                </a:solidFill>
                <a:latin typeface="Times New Roman" pitchFamily="18" charset="0"/>
                <a:cs typeface="Times New Roman" pitchFamily="18" charset="0"/>
              </a:rPr>
              <a:t>Расходы в расчете на 1 человека (руб./чел.):</a:t>
            </a:r>
          </a:p>
          <a:p>
            <a:pPr algn="ctr"/>
            <a:r>
              <a:rPr lang="ru-RU" dirty="0" smtClean="0">
                <a:ln>
                  <a:solidFill>
                    <a:srgbClr val="D60093"/>
                  </a:solidFill>
                </a:ln>
                <a:solidFill>
                  <a:srgbClr val="D60093"/>
                </a:solidFill>
                <a:latin typeface="Times New Roman" pitchFamily="18" charset="0"/>
                <a:cs typeface="Times New Roman" pitchFamily="18" charset="0"/>
              </a:rPr>
              <a:t>54993,93</a:t>
            </a:r>
            <a:endParaRPr lang="ru-RU" dirty="0">
              <a:ln>
                <a:solidFill>
                  <a:srgbClr val="D60093"/>
                </a:solidFill>
              </a:ln>
              <a:solidFill>
                <a:srgbClr val="D60093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0" y="1285860"/>
            <a:ext cx="171448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СОБСТВЕН-</a:t>
            </a:r>
          </a:p>
          <a:p>
            <a:pPr algn="ctr"/>
            <a:r>
              <a:rPr lang="ru-RU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НЫЕ ДОХОДЫ:</a:t>
            </a:r>
          </a:p>
          <a:p>
            <a:pPr algn="ctr"/>
            <a:r>
              <a:rPr lang="ru-RU" b="1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159 838 437</a:t>
            </a:r>
          </a:p>
          <a:p>
            <a:pPr algn="ctr"/>
            <a:r>
              <a:rPr lang="ru-RU" b="1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рублей</a:t>
            </a:r>
            <a:endParaRPr lang="ru-RU" dirty="0">
              <a:ln>
                <a:solidFill>
                  <a:srgbClr val="FF0000"/>
                </a:solidFill>
              </a:ln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429520" y="1500174"/>
            <a:ext cx="171448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РАСХО ДЫ:</a:t>
            </a:r>
          </a:p>
          <a:p>
            <a:pPr algn="ctr"/>
            <a:r>
              <a:rPr lang="ru-RU" b="1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448 970 454</a:t>
            </a:r>
          </a:p>
          <a:p>
            <a:pPr algn="ctr"/>
            <a:r>
              <a:rPr lang="ru-RU" b="1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рубля</a:t>
            </a:r>
            <a:endParaRPr lang="ru-RU" dirty="0">
              <a:ln>
                <a:solidFill>
                  <a:srgbClr val="FF0000"/>
                </a:solidFill>
              </a:ln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6429388" y="2786058"/>
            <a:ext cx="2714612" cy="357190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ln>
                  <a:solidFill>
                    <a:srgbClr val="002060"/>
                  </a:solidFill>
                </a:ln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Образование – 253 447 395</a:t>
            </a:r>
            <a:endParaRPr lang="ru-RU" sz="1600" dirty="0">
              <a:ln>
                <a:solidFill>
                  <a:srgbClr val="002060"/>
                </a:solidFill>
              </a:ln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6429388" y="3214686"/>
            <a:ext cx="2714612" cy="500066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ln>
                  <a:solidFill>
                    <a:srgbClr val="002060"/>
                  </a:solidFill>
                </a:ln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Общегосударственные расходы – 61 007 466</a:t>
            </a:r>
            <a:endParaRPr lang="ru-RU" sz="1600" dirty="0">
              <a:ln>
                <a:solidFill>
                  <a:srgbClr val="002060"/>
                </a:solidFill>
              </a:ln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6429388" y="3786190"/>
            <a:ext cx="2714612" cy="500066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ln>
                  <a:solidFill>
                    <a:srgbClr val="002060"/>
                  </a:solidFill>
                </a:ln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Культура и кинематография – 68 911 879</a:t>
            </a:r>
            <a:endParaRPr lang="ru-RU" sz="1600" dirty="0">
              <a:ln>
                <a:solidFill>
                  <a:srgbClr val="002060"/>
                </a:solidFill>
              </a:ln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6429388" y="4357694"/>
            <a:ext cx="2714612" cy="500066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ln>
                  <a:solidFill>
                    <a:srgbClr val="002060"/>
                  </a:solidFill>
                </a:ln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Социальная политика –</a:t>
            </a:r>
          </a:p>
          <a:p>
            <a:pPr algn="ctr"/>
            <a:r>
              <a:rPr lang="ru-RU" sz="1600" dirty="0" smtClean="0">
                <a:ln>
                  <a:solidFill>
                    <a:srgbClr val="002060"/>
                  </a:solidFill>
                </a:ln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40 852 439</a:t>
            </a:r>
            <a:endParaRPr lang="ru-RU" sz="1600" dirty="0">
              <a:ln>
                <a:solidFill>
                  <a:srgbClr val="002060"/>
                </a:solidFill>
              </a:ln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6429388" y="4929198"/>
            <a:ext cx="2714612" cy="500066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ln>
                  <a:solidFill>
                    <a:srgbClr val="002060"/>
                  </a:solidFill>
                </a:ln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Межбюджетные трансферты – 5 244 274</a:t>
            </a:r>
            <a:endParaRPr lang="ru-RU" sz="1600" dirty="0">
              <a:ln>
                <a:solidFill>
                  <a:srgbClr val="002060"/>
                </a:solidFill>
              </a:ln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0" y="3000372"/>
            <a:ext cx="2786050" cy="571504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ln>
                  <a:solidFill>
                    <a:srgbClr val="002060"/>
                  </a:solidFill>
                </a:ln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Налог на доходы физических лиц – 125 268 017</a:t>
            </a:r>
            <a:endParaRPr lang="ru-RU" sz="1600" dirty="0">
              <a:ln>
                <a:solidFill>
                  <a:srgbClr val="002060"/>
                </a:solidFill>
              </a:ln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0" y="3571876"/>
            <a:ext cx="2786050" cy="642942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ln>
                  <a:solidFill>
                    <a:srgbClr val="002060"/>
                  </a:solidFill>
                </a:ln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Налоги на совокупный доход – 8 643 162</a:t>
            </a:r>
            <a:endParaRPr lang="ru-RU" sz="1600" dirty="0">
              <a:ln>
                <a:solidFill>
                  <a:srgbClr val="002060"/>
                </a:solidFill>
              </a:ln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0" y="4214818"/>
            <a:ext cx="2786050" cy="571504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ln>
                  <a:solidFill>
                    <a:srgbClr val="002060"/>
                  </a:solidFill>
                </a:ln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Доходы от оказания платных услуг –  2 793 662</a:t>
            </a:r>
            <a:endParaRPr lang="ru-RU" sz="1600" dirty="0">
              <a:ln>
                <a:solidFill>
                  <a:srgbClr val="002060"/>
                </a:solidFill>
              </a:ln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0" y="4786322"/>
            <a:ext cx="2786050" cy="642942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ln>
                  <a:solidFill>
                    <a:srgbClr val="002060"/>
                  </a:solidFill>
                </a:ln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Доходы от использования имущества – 6 412 617</a:t>
            </a:r>
            <a:endParaRPr lang="ru-RU" sz="1600" dirty="0">
              <a:ln>
                <a:solidFill>
                  <a:srgbClr val="002060"/>
                </a:solidFill>
              </a:ln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Равно 23"/>
          <p:cNvSpPr/>
          <p:nvPr/>
        </p:nvSpPr>
        <p:spPr>
          <a:xfrm>
            <a:off x="4143372" y="3643314"/>
            <a:ext cx="914400" cy="914400"/>
          </a:xfrm>
          <a:prstGeom prst="mathEqual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img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142976" cy="1428736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142976" y="214290"/>
            <a:ext cx="8001024" cy="83099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2400" b="1" cap="all" dirty="0" smtClean="0">
                <a:ln w="0">
                  <a:solidFill>
                    <a:srgbClr val="002060"/>
                  </a:solidFill>
                </a:ln>
                <a:solidFill>
                  <a:srgbClr val="002060"/>
                </a:soli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ОСНОВНЫЕ ПАРАМЕТРЫ БЮДЖЕТА ХОМУТОВС</a:t>
            </a:r>
          </a:p>
          <a:p>
            <a:pPr algn="ctr"/>
            <a:r>
              <a:rPr lang="ru-RU" sz="2400" b="1" cap="all" dirty="0" smtClean="0">
                <a:ln w="0">
                  <a:solidFill>
                    <a:srgbClr val="002060"/>
                  </a:solidFill>
                </a:ln>
                <a:solidFill>
                  <a:srgbClr val="002060"/>
                </a:soli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КОГО РАЙОНА НА 2024 ГОД</a:t>
            </a:r>
            <a:endParaRPr lang="ru-RU" sz="2400" b="1" cap="all" dirty="0">
              <a:ln w="0">
                <a:solidFill>
                  <a:srgbClr val="002060"/>
                </a:solidFill>
              </a:ln>
              <a:solidFill>
                <a:srgbClr val="002060"/>
              </a:solidFill>
              <a:effectLst>
                <a:reflection blurRad="12700" stA="50000" endPos="50000" dist="5000" dir="5400000" sy="-100000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трелка вправо 4"/>
          <p:cNvSpPr/>
          <p:nvPr/>
        </p:nvSpPr>
        <p:spPr>
          <a:xfrm>
            <a:off x="0" y="1357298"/>
            <a:ext cx="3571868" cy="5500702"/>
          </a:xfrm>
          <a:prstGeom prst="rightArrow">
            <a:avLst>
              <a:gd name="adj1" fmla="val 41108"/>
              <a:gd name="adj2" fmla="val 50000"/>
            </a:avLst>
          </a:prstGeom>
          <a:solidFill>
            <a:schemeClr val="accent2">
              <a:lumMod val="60000"/>
              <a:lumOff val="40000"/>
            </a:schemeClr>
          </a:soli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трелка влево 5"/>
          <p:cNvSpPr/>
          <p:nvPr/>
        </p:nvSpPr>
        <p:spPr>
          <a:xfrm>
            <a:off x="5643570" y="1285860"/>
            <a:ext cx="3500430" cy="5572140"/>
          </a:xfrm>
          <a:prstGeom prst="leftArrow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Блок-схема: магнитный диск 6"/>
          <p:cNvSpPr/>
          <p:nvPr/>
        </p:nvSpPr>
        <p:spPr>
          <a:xfrm>
            <a:off x="3000364" y="1142984"/>
            <a:ext cx="3143272" cy="612648"/>
          </a:xfrm>
          <a:prstGeom prst="flowChartMagneticDisk">
            <a:avLst/>
          </a:prstGeom>
          <a:solidFill>
            <a:srgbClr val="7030A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n>
                  <a:solidFill>
                    <a:srgbClr val="FFC000"/>
                  </a:solidFill>
                </a:ln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Итоги бюджета</a:t>
            </a:r>
            <a:endParaRPr lang="ru-RU" dirty="0">
              <a:ln>
                <a:solidFill>
                  <a:srgbClr val="FFC000"/>
                </a:solidFill>
              </a:ln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Блок-схема: магнитный диск 8"/>
          <p:cNvSpPr/>
          <p:nvPr/>
        </p:nvSpPr>
        <p:spPr>
          <a:xfrm>
            <a:off x="3071802" y="6245352"/>
            <a:ext cx="3143272" cy="612648"/>
          </a:xfrm>
          <a:prstGeom prst="flowChartMagneticDisk">
            <a:avLst/>
          </a:prstGeom>
          <a:solidFill>
            <a:srgbClr val="7030A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n>
                  <a:solidFill>
                    <a:srgbClr val="FFC000"/>
                  </a:solidFill>
                </a:ln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Численность – 8 164 чел. </a:t>
            </a:r>
            <a:endParaRPr lang="ru-RU" dirty="0">
              <a:ln>
                <a:solidFill>
                  <a:srgbClr val="FFC000"/>
                </a:solidFill>
              </a:ln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Блок-схема: магнитный диск 9"/>
          <p:cNvSpPr/>
          <p:nvPr/>
        </p:nvSpPr>
        <p:spPr>
          <a:xfrm>
            <a:off x="3000364" y="1928802"/>
            <a:ext cx="3143272" cy="1500198"/>
          </a:xfrm>
          <a:prstGeom prst="flowChartMagneticDisk">
            <a:avLst/>
          </a:prstGeom>
          <a:solidFill>
            <a:srgbClr val="00B050"/>
          </a:solidFill>
          <a:ln>
            <a:solidFill>
              <a:srgbClr val="0F511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n>
                  <a:solidFill>
                    <a:srgbClr val="D60093"/>
                  </a:solidFill>
                </a:ln>
                <a:solidFill>
                  <a:srgbClr val="D60093"/>
                </a:solidFill>
                <a:latin typeface="Times New Roman" pitchFamily="18" charset="0"/>
                <a:cs typeface="Times New Roman" pitchFamily="18" charset="0"/>
              </a:rPr>
              <a:t>Доходы в расчете на 1 человека (руб./чел.):</a:t>
            </a:r>
          </a:p>
          <a:p>
            <a:pPr algn="ctr"/>
            <a:r>
              <a:rPr lang="ru-RU" dirty="0" smtClean="0">
                <a:ln>
                  <a:solidFill>
                    <a:srgbClr val="D60093"/>
                  </a:solidFill>
                </a:ln>
                <a:solidFill>
                  <a:srgbClr val="D60093"/>
                </a:solidFill>
                <a:latin typeface="Times New Roman" pitchFamily="18" charset="0"/>
                <a:cs typeface="Times New Roman" pitchFamily="18" charset="0"/>
              </a:rPr>
              <a:t>18201,28</a:t>
            </a:r>
            <a:endParaRPr lang="ru-RU" dirty="0">
              <a:ln>
                <a:solidFill>
                  <a:srgbClr val="D60093"/>
                </a:solidFill>
              </a:ln>
              <a:solidFill>
                <a:srgbClr val="D60093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Блок-схема: магнитный диск 10"/>
          <p:cNvSpPr/>
          <p:nvPr/>
        </p:nvSpPr>
        <p:spPr>
          <a:xfrm>
            <a:off x="3071802" y="4643446"/>
            <a:ext cx="3071834" cy="1500198"/>
          </a:xfrm>
          <a:prstGeom prst="flowChartMagneticDisk">
            <a:avLst/>
          </a:prstGeom>
          <a:solidFill>
            <a:srgbClr val="00B050"/>
          </a:solidFill>
          <a:ln>
            <a:solidFill>
              <a:srgbClr val="0F511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n>
                  <a:solidFill>
                    <a:srgbClr val="D60093"/>
                  </a:solidFill>
                </a:ln>
                <a:solidFill>
                  <a:srgbClr val="D60093"/>
                </a:solidFill>
                <a:latin typeface="Times New Roman" pitchFamily="18" charset="0"/>
                <a:cs typeface="Times New Roman" pitchFamily="18" charset="0"/>
              </a:rPr>
              <a:t>Расходы в расчете на 1 человека (руб./чел.):</a:t>
            </a:r>
          </a:p>
          <a:p>
            <a:pPr algn="ctr"/>
            <a:r>
              <a:rPr lang="ru-RU" dirty="0" smtClean="0">
                <a:ln>
                  <a:solidFill>
                    <a:srgbClr val="D60093"/>
                  </a:solidFill>
                </a:ln>
                <a:solidFill>
                  <a:srgbClr val="D60093"/>
                </a:solidFill>
                <a:latin typeface="Times New Roman" pitchFamily="18" charset="0"/>
                <a:cs typeface="Times New Roman" pitchFamily="18" charset="0"/>
              </a:rPr>
              <a:t>46 339,57</a:t>
            </a:r>
            <a:endParaRPr lang="ru-RU" dirty="0">
              <a:ln>
                <a:solidFill>
                  <a:srgbClr val="D60093"/>
                </a:solidFill>
              </a:ln>
              <a:solidFill>
                <a:srgbClr val="D60093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0" y="1571612"/>
            <a:ext cx="171448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СОБСТВЕН-НЫЕ ДОХОДЫ:</a:t>
            </a:r>
          </a:p>
          <a:p>
            <a:pPr algn="ctr"/>
            <a:r>
              <a:rPr lang="ru-RU" b="1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148 595 243</a:t>
            </a:r>
          </a:p>
          <a:p>
            <a:pPr algn="ctr"/>
            <a:r>
              <a:rPr lang="ru-RU" b="1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рубля</a:t>
            </a:r>
            <a:endParaRPr lang="ru-RU" dirty="0">
              <a:ln>
                <a:solidFill>
                  <a:srgbClr val="FF0000"/>
                </a:solidFill>
              </a:ln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429520" y="1500174"/>
            <a:ext cx="171448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РАСХО ДЫ:</a:t>
            </a:r>
          </a:p>
          <a:p>
            <a:pPr algn="ctr"/>
            <a:r>
              <a:rPr lang="ru-RU" b="1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378 316 288</a:t>
            </a:r>
          </a:p>
          <a:p>
            <a:pPr algn="ctr"/>
            <a:r>
              <a:rPr lang="ru-RU" b="1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рублей</a:t>
            </a:r>
            <a:endParaRPr lang="ru-RU" dirty="0">
              <a:ln>
                <a:solidFill>
                  <a:srgbClr val="FF0000"/>
                </a:solidFill>
              </a:ln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6429388" y="2786058"/>
            <a:ext cx="2714612" cy="357190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ln>
                  <a:solidFill>
                    <a:srgbClr val="002060"/>
                  </a:solidFill>
                </a:ln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Образование – 225 867 873</a:t>
            </a:r>
            <a:endParaRPr lang="ru-RU" sz="1600" dirty="0">
              <a:ln>
                <a:solidFill>
                  <a:srgbClr val="002060"/>
                </a:solidFill>
              </a:ln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6429388" y="3214686"/>
            <a:ext cx="2714612" cy="500066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ln>
                  <a:solidFill>
                    <a:srgbClr val="002060"/>
                  </a:solidFill>
                </a:ln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Общегосударственные расходы – 53 631 863</a:t>
            </a:r>
            <a:endParaRPr lang="ru-RU" sz="1600" dirty="0">
              <a:ln>
                <a:solidFill>
                  <a:srgbClr val="002060"/>
                </a:solidFill>
              </a:ln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6429388" y="3786190"/>
            <a:ext cx="2714612" cy="500066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ln>
                  <a:solidFill>
                    <a:srgbClr val="002060"/>
                  </a:solidFill>
                </a:ln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Культура и кинематография – 43 387 347</a:t>
            </a:r>
            <a:endParaRPr lang="ru-RU" sz="1600" dirty="0">
              <a:ln>
                <a:solidFill>
                  <a:srgbClr val="002060"/>
                </a:solidFill>
              </a:ln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6429388" y="4357694"/>
            <a:ext cx="2714612" cy="500066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ln>
                  <a:solidFill>
                    <a:srgbClr val="002060"/>
                  </a:solidFill>
                </a:ln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Социальная политика –</a:t>
            </a:r>
          </a:p>
          <a:p>
            <a:pPr algn="ctr"/>
            <a:r>
              <a:rPr lang="ru-RU" sz="1600" dirty="0" smtClean="0">
                <a:ln>
                  <a:solidFill>
                    <a:srgbClr val="002060"/>
                  </a:solidFill>
                </a:ln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29 764 548</a:t>
            </a:r>
            <a:endParaRPr lang="ru-RU" sz="1600" dirty="0">
              <a:ln>
                <a:solidFill>
                  <a:srgbClr val="002060"/>
                </a:solidFill>
              </a:ln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6429388" y="4929198"/>
            <a:ext cx="2714612" cy="500066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ln>
                  <a:solidFill>
                    <a:srgbClr val="002060"/>
                  </a:solidFill>
                </a:ln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Межбюджетные трансферты –4 562 519</a:t>
            </a:r>
            <a:endParaRPr lang="ru-RU" sz="1600" dirty="0">
              <a:ln>
                <a:solidFill>
                  <a:srgbClr val="002060"/>
                </a:solidFill>
              </a:ln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0" y="3071810"/>
            <a:ext cx="2786050" cy="571504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ln>
                  <a:solidFill>
                    <a:srgbClr val="002060"/>
                  </a:solidFill>
                </a:ln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Налог на доходы физических лиц – 113 027 862</a:t>
            </a:r>
            <a:endParaRPr lang="ru-RU" sz="1600" dirty="0">
              <a:ln>
                <a:solidFill>
                  <a:srgbClr val="002060"/>
                </a:solidFill>
              </a:ln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0" y="3714752"/>
            <a:ext cx="2786050" cy="571504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ln>
                  <a:solidFill>
                    <a:srgbClr val="002060"/>
                  </a:solidFill>
                </a:ln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Налоги на совокупный доход – 8 988 009</a:t>
            </a:r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0" y="4357694"/>
            <a:ext cx="2786050" cy="428628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ln>
                  <a:solidFill>
                    <a:srgbClr val="002060"/>
                  </a:solidFill>
                </a:ln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Доходы от оказания платных услуг – 2 793 662</a:t>
            </a:r>
            <a:endParaRPr lang="ru-RU" sz="1600" dirty="0">
              <a:ln>
                <a:solidFill>
                  <a:srgbClr val="002060"/>
                </a:solidFill>
              </a:ln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0" y="4857760"/>
            <a:ext cx="2786050" cy="571504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ln>
                  <a:solidFill>
                    <a:srgbClr val="002060"/>
                  </a:solidFill>
                </a:ln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Доходы от использования имущества – 6 412 617</a:t>
            </a:r>
            <a:endParaRPr lang="ru-RU" sz="1600" dirty="0">
              <a:ln>
                <a:solidFill>
                  <a:srgbClr val="002060"/>
                </a:solidFill>
              </a:ln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Равно 23"/>
          <p:cNvSpPr/>
          <p:nvPr/>
        </p:nvSpPr>
        <p:spPr>
          <a:xfrm>
            <a:off x="4143372" y="3643314"/>
            <a:ext cx="914400" cy="914400"/>
          </a:xfrm>
          <a:prstGeom prst="mathEqual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4154.jpg"/>
          <p:cNvPicPr>
            <a:picLocks noChangeAspect="1"/>
          </p:cNvPicPr>
          <p:nvPr/>
        </p:nvPicPr>
        <p:blipFill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428652"/>
            <a:ext cx="9144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142976" y="214290"/>
            <a:ext cx="8001024" cy="83099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2400" b="1" cap="all" dirty="0" smtClean="0">
                <a:ln w="0">
                  <a:solidFill>
                    <a:srgbClr val="002060"/>
                  </a:solidFill>
                </a:ln>
                <a:solidFill>
                  <a:srgbClr val="002060"/>
                </a:soli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ОСНОВНЫЕ ПАРАМЕТРЫ БЮДЖЕТА </a:t>
            </a:r>
            <a:r>
              <a:rPr lang="ru-RU" sz="2400" b="1" cap="all" dirty="0" err="1" smtClean="0">
                <a:ln w="0">
                  <a:solidFill>
                    <a:srgbClr val="002060"/>
                  </a:solidFill>
                </a:ln>
                <a:solidFill>
                  <a:srgbClr val="002060"/>
                </a:soli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хомутовскОГО</a:t>
            </a:r>
            <a:r>
              <a:rPr lang="ru-RU" sz="2400" b="1" cap="all" dirty="0" smtClean="0">
                <a:ln w="0">
                  <a:solidFill>
                    <a:srgbClr val="002060"/>
                  </a:solidFill>
                </a:ln>
                <a:solidFill>
                  <a:srgbClr val="002060"/>
                </a:soli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 РАЙОНА НА 2025 ГОД</a:t>
            </a:r>
            <a:endParaRPr lang="ru-RU" sz="2400" b="1" cap="all" dirty="0">
              <a:ln w="0">
                <a:solidFill>
                  <a:srgbClr val="002060"/>
                </a:solidFill>
              </a:ln>
              <a:solidFill>
                <a:srgbClr val="002060"/>
              </a:solidFill>
              <a:effectLst>
                <a:reflection blurRad="12700" stA="50000" endPos="50000" dist="5000" dir="5400000" sy="-100000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трелка вправо 4"/>
          <p:cNvSpPr/>
          <p:nvPr/>
        </p:nvSpPr>
        <p:spPr>
          <a:xfrm>
            <a:off x="0" y="1357298"/>
            <a:ext cx="3571868" cy="5500702"/>
          </a:xfrm>
          <a:prstGeom prst="rightArrow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трелка влево 5"/>
          <p:cNvSpPr/>
          <p:nvPr/>
        </p:nvSpPr>
        <p:spPr>
          <a:xfrm>
            <a:off x="5643570" y="1285860"/>
            <a:ext cx="3500430" cy="5572140"/>
          </a:xfrm>
          <a:prstGeom prst="leftArrow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Блок-схема: магнитный диск 6"/>
          <p:cNvSpPr/>
          <p:nvPr/>
        </p:nvSpPr>
        <p:spPr>
          <a:xfrm>
            <a:off x="3000364" y="1142984"/>
            <a:ext cx="3143272" cy="612648"/>
          </a:xfrm>
          <a:prstGeom prst="flowChartMagneticDisk">
            <a:avLst/>
          </a:prstGeom>
          <a:solidFill>
            <a:srgbClr val="7030A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n>
                  <a:solidFill>
                    <a:srgbClr val="FFC000"/>
                  </a:solidFill>
                </a:ln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Итоги бюджета</a:t>
            </a:r>
            <a:endParaRPr lang="ru-RU" dirty="0">
              <a:ln>
                <a:solidFill>
                  <a:srgbClr val="FFC000"/>
                </a:solidFill>
              </a:ln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Блок-схема: магнитный диск 8"/>
          <p:cNvSpPr/>
          <p:nvPr/>
        </p:nvSpPr>
        <p:spPr>
          <a:xfrm>
            <a:off x="3071802" y="6245352"/>
            <a:ext cx="3143272" cy="612648"/>
          </a:xfrm>
          <a:prstGeom prst="flowChartMagneticDisk">
            <a:avLst/>
          </a:prstGeom>
          <a:solidFill>
            <a:srgbClr val="7030A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n>
                  <a:solidFill>
                    <a:srgbClr val="FFC000"/>
                  </a:solidFill>
                </a:ln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Численность – 8 164 чел. </a:t>
            </a:r>
            <a:endParaRPr lang="ru-RU" dirty="0">
              <a:ln>
                <a:solidFill>
                  <a:srgbClr val="FFC000"/>
                </a:solidFill>
              </a:ln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Блок-схема: магнитный диск 9"/>
          <p:cNvSpPr/>
          <p:nvPr/>
        </p:nvSpPr>
        <p:spPr>
          <a:xfrm>
            <a:off x="3000364" y="1928802"/>
            <a:ext cx="3143272" cy="1500198"/>
          </a:xfrm>
          <a:prstGeom prst="flowChartMagneticDisk">
            <a:avLst/>
          </a:prstGeom>
          <a:solidFill>
            <a:srgbClr val="00B050"/>
          </a:solidFill>
          <a:ln>
            <a:solidFill>
              <a:srgbClr val="0F511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n>
                  <a:solidFill>
                    <a:srgbClr val="D60093"/>
                  </a:solidFill>
                </a:ln>
                <a:solidFill>
                  <a:srgbClr val="D60093"/>
                </a:solidFill>
                <a:latin typeface="Times New Roman" pitchFamily="18" charset="0"/>
                <a:cs typeface="Times New Roman" pitchFamily="18" charset="0"/>
              </a:rPr>
              <a:t>Доходы в расчете на 1 человека (руб./чел.):</a:t>
            </a:r>
          </a:p>
          <a:p>
            <a:pPr algn="ctr"/>
            <a:r>
              <a:rPr lang="ru-RU" dirty="0" smtClean="0">
                <a:ln>
                  <a:solidFill>
                    <a:srgbClr val="D60093"/>
                  </a:solidFill>
                </a:ln>
                <a:solidFill>
                  <a:srgbClr val="D60093"/>
                </a:solidFill>
                <a:latin typeface="Times New Roman" pitchFamily="18" charset="0"/>
                <a:cs typeface="Times New Roman" pitchFamily="18" charset="0"/>
              </a:rPr>
              <a:t>19089,03</a:t>
            </a:r>
            <a:endParaRPr lang="ru-RU" dirty="0">
              <a:ln>
                <a:solidFill>
                  <a:srgbClr val="D60093"/>
                </a:solidFill>
              </a:ln>
              <a:solidFill>
                <a:srgbClr val="D60093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Блок-схема: магнитный диск 10"/>
          <p:cNvSpPr/>
          <p:nvPr/>
        </p:nvSpPr>
        <p:spPr>
          <a:xfrm>
            <a:off x="3071802" y="4643446"/>
            <a:ext cx="3071834" cy="1500198"/>
          </a:xfrm>
          <a:prstGeom prst="flowChartMagneticDisk">
            <a:avLst/>
          </a:prstGeom>
          <a:solidFill>
            <a:srgbClr val="00B050"/>
          </a:solidFill>
          <a:ln>
            <a:solidFill>
              <a:srgbClr val="0F511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n>
                  <a:solidFill>
                    <a:srgbClr val="D60093"/>
                  </a:solidFill>
                </a:ln>
                <a:solidFill>
                  <a:srgbClr val="D60093"/>
                </a:solidFill>
                <a:latin typeface="Times New Roman" pitchFamily="18" charset="0"/>
                <a:cs typeface="Times New Roman" pitchFamily="18" charset="0"/>
              </a:rPr>
              <a:t>Расходы в расчете на 1 человека (руб./чел.):</a:t>
            </a:r>
          </a:p>
          <a:p>
            <a:pPr algn="ctr"/>
            <a:r>
              <a:rPr lang="ru-RU" dirty="0" smtClean="0">
                <a:ln>
                  <a:solidFill>
                    <a:srgbClr val="D60093"/>
                  </a:solidFill>
                </a:ln>
                <a:solidFill>
                  <a:srgbClr val="D60093"/>
                </a:solidFill>
                <a:latin typeface="Times New Roman" pitchFamily="18" charset="0"/>
                <a:cs typeface="Times New Roman" pitchFamily="18" charset="0"/>
              </a:rPr>
              <a:t>46 880,01</a:t>
            </a:r>
            <a:endParaRPr lang="ru-RU" dirty="0">
              <a:ln>
                <a:solidFill>
                  <a:srgbClr val="D60093"/>
                </a:solidFill>
              </a:ln>
              <a:solidFill>
                <a:srgbClr val="D60093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0" y="1285860"/>
            <a:ext cx="171448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СОБСТВЕН-НЫЕ</a:t>
            </a:r>
          </a:p>
          <a:p>
            <a:pPr algn="ctr"/>
            <a:r>
              <a:rPr lang="ru-RU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ДОХОДЫ:</a:t>
            </a:r>
          </a:p>
          <a:p>
            <a:pPr algn="ctr"/>
            <a:r>
              <a:rPr lang="ru-RU" b="1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155 842 862 рубля</a:t>
            </a:r>
            <a:endParaRPr lang="ru-RU" dirty="0">
              <a:ln>
                <a:solidFill>
                  <a:srgbClr val="FF0000"/>
                </a:solidFill>
              </a:ln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429520" y="1500174"/>
            <a:ext cx="171448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РАСХО ДЫ:</a:t>
            </a:r>
          </a:p>
          <a:p>
            <a:pPr algn="ctr"/>
            <a:r>
              <a:rPr lang="ru-RU" b="1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382 728 417 рублей</a:t>
            </a:r>
            <a:endParaRPr lang="ru-RU" dirty="0">
              <a:ln>
                <a:solidFill>
                  <a:srgbClr val="FF0000"/>
                </a:solidFill>
              </a:ln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6429388" y="2786058"/>
            <a:ext cx="2714612" cy="357190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ln>
                  <a:solidFill>
                    <a:srgbClr val="002060"/>
                  </a:solidFill>
                </a:ln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Образование – 227 215 674</a:t>
            </a:r>
            <a:endParaRPr lang="ru-RU" sz="1600" dirty="0">
              <a:ln>
                <a:solidFill>
                  <a:srgbClr val="002060"/>
                </a:solidFill>
              </a:ln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6429388" y="3214686"/>
            <a:ext cx="2714612" cy="500066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ln>
                  <a:solidFill>
                    <a:srgbClr val="002060"/>
                  </a:solidFill>
                </a:ln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Общегосударственные расходы – 53 649 300</a:t>
            </a:r>
            <a:endParaRPr lang="ru-RU" sz="1600" dirty="0">
              <a:ln>
                <a:solidFill>
                  <a:srgbClr val="002060"/>
                </a:solidFill>
              </a:ln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6429388" y="3786190"/>
            <a:ext cx="2714612" cy="500066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ln>
                  <a:solidFill>
                    <a:srgbClr val="002060"/>
                  </a:solidFill>
                </a:ln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Культура и кинематография – 43 610 117</a:t>
            </a:r>
            <a:endParaRPr lang="ru-RU" sz="1600" dirty="0">
              <a:ln>
                <a:solidFill>
                  <a:srgbClr val="002060"/>
                </a:solidFill>
              </a:ln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6429388" y="4357694"/>
            <a:ext cx="2714612" cy="500066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ln>
                  <a:solidFill>
                    <a:srgbClr val="002060"/>
                  </a:solidFill>
                </a:ln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Социальная политика –</a:t>
            </a:r>
          </a:p>
          <a:p>
            <a:pPr algn="ctr"/>
            <a:r>
              <a:rPr lang="ru-RU" sz="1600" dirty="0" smtClean="0">
                <a:ln>
                  <a:solidFill>
                    <a:srgbClr val="002060"/>
                  </a:solidFill>
                </a:ln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26 947 983</a:t>
            </a:r>
            <a:endParaRPr lang="ru-RU" sz="1600" dirty="0">
              <a:ln>
                <a:solidFill>
                  <a:srgbClr val="002060"/>
                </a:solidFill>
              </a:ln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6429388" y="4929198"/>
            <a:ext cx="2714612" cy="500066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ln>
                  <a:solidFill>
                    <a:srgbClr val="002060"/>
                  </a:solidFill>
                </a:ln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Межбюджетные трансферты – 4 195 419</a:t>
            </a:r>
            <a:endParaRPr lang="ru-RU" sz="1600" dirty="0">
              <a:ln>
                <a:solidFill>
                  <a:srgbClr val="002060"/>
                </a:solidFill>
              </a:ln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0" y="2786058"/>
            <a:ext cx="2786050" cy="500066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ln>
                  <a:solidFill>
                    <a:srgbClr val="002060"/>
                  </a:solidFill>
                </a:ln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Налог на доходы физических лиц – 119 064 413</a:t>
            </a:r>
            <a:endParaRPr lang="ru-RU" sz="1600" dirty="0">
              <a:ln>
                <a:solidFill>
                  <a:srgbClr val="002060"/>
                </a:solidFill>
              </a:ln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0" y="3357562"/>
            <a:ext cx="2786050" cy="500066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ln>
                  <a:solidFill>
                    <a:srgbClr val="002060"/>
                  </a:solidFill>
                </a:ln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Налоги на совокупный доход – 9 304 389</a:t>
            </a:r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0" y="3929066"/>
            <a:ext cx="2786050" cy="500066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ln>
                  <a:solidFill>
                    <a:srgbClr val="002060"/>
                  </a:solidFill>
                </a:ln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Доходы от оказания платных услуг – 2 793 662</a:t>
            </a:r>
            <a:endParaRPr lang="ru-RU" sz="1600" dirty="0">
              <a:ln>
                <a:solidFill>
                  <a:srgbClr val="002060"/>
                </a:solidFill>
              </a:ln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0" y="4500570"/>
            <a:ext cx="2786050" cy="928694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ln>
                  <a:solidFill>
                    <a:srgbClr val="002060"/>
                  </a:solidFill>
                </a:ln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Доходы от использования имущества – 6 412 617</a:t>
            </a:r>
            <a:endParaRPr lang="ru-RU" sz="1600" dirty="0">
              <a:ln>
                <a:solidFill>
                  <a:srgbClr val="002060"/>
                </a:solidFill>
              </a:ln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Равно 23"/>
          <p:cNvSpPr/>
          <p:nvPr/>
        </p:nvSpPr>
        <p:spPr>
          <a:xfrm>
            <a:off x="4143372" y="3643314"/>
            <a:ext cx="914400" cy="914400"/>
          </a:xfrm>
          <a:prstGeom prst="mathEqual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520" y="315954"/>
            <a:ext cx="8784976" cy="62260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529934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f372.jpg"/>
          <p:cNvPicPr>
            <a:picLocks noChangeAspect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214415" y="357166"/>
            <a:ext cx="79295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n>
                  <a:solidFill>
                    <a:srgbClr val="C0000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СТРУКТУРА СОБСТВЕННЫХ ДОХОДОВ БЮДЖЕТА МУНИЦИПАЛЬНОГО РАЙОНА В 2023 ГОДУ</a:t>
            </a:r>
            <a:endParaRPr lang="ru-RU" b="1" dirty="0">
              <a:ln>
                <a:solidFill>
                  <a:srgbClr val="C00000"/>
                </a:solidFill>
              </a:ln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7" name="Диаграмма 6"/>
          <p:cNvGraphicFramePr/>
          <p:nvPr/>
        </p:nvGraphicFramePr>
        <p:xfrm>
          <a:off x="0" y="1428736"/>
          <a:ext cx="9001156" cy="54292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f372.jpg"/>
          <p:cNvPicPr>
            <a:picLocks noChangeAspect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214415" y="357166"/>
            <a:ext cx="79295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n>
                  <a:solidFill>
                    <a:srgbClr val="C0000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СТРУКТУРА СОБСТВЕННЫХ ДОХОДОВ БЮДЖЕТА МУНИЦИПАЛЬНОГО РАЙОНА В 2024 ГОДУ</a:t>
            </a:r>
            <a:endParaRPr lang="ru-RU" b="1" dirty="0">
              <a:ln>
                <a:solidFill>
                  <a:srgbClr val="C00000"/>
                </a:solidFill>
              </a:ln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8" name="Диаграмма 7"/>
          <p:cNvGraphicFramePr/>
          <p:nvPr/>
        </p:nvGraphicFramePr>
        <p:xfrm>
          <a:off x="0" y="1428736"/>
          <a:ext cx="9144000" cy="54292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f372.jpg"/>
          <p:cNvPicPr>
            <a:picLocks noChangeAspect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214415" y="357166"/>
            <a:ext cx="79295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n>
                  <a:solidFill>
                    <a:srgbClr val="C0000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СТРУКТУРА СОБСТВЕННЫХ ДОХОДОВ БЮДЖЕТА МУНИЦИПАЛЬНОГО РАЙОНА В 2025 ГОДУ</a:t>
            </a:r>
            <a:endParaRPr lang="ru-RU" b="1" dirty="0">
              <a:ln>
                <a:solidFill>
                  <a:srgbClr val="C00000"/>
                </a:solidFill>
              </a:ln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7" name="Диаграмма 6"/>
          <p:cNvGraphicFramePr/>
          <p:nvPr/>
        </p:nvGraphicFramePr>
        <p:xfrm>
          <a:off x="0" y="1500174"/>
          <a:ext cx="9144000" cy="53578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light-12.jpg"/>
          <p:cNvPicPr>
            <a:picLocks noChangeAspect="1"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285852" y="214290"/>
            <a:ext cx="785814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n w="10541" cmpd="sng">
                  <a:solidFill>
                    <a:srgbClr val="0F511F"/>
                  </a:solidFill>
                  <a:prstDash val="solid"/>
                </a:ln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Структура расходов бюджета муниципального района в 2023 году</a:t>
            </a:r>
            <a:endParaRPr lang="ru-RU" sz="2400" b="1" dirty="0">
              <a:ln w="10541" cmpd="sng">
                <a:solidFill>
                  <a:srgbClr val="0F511F"/>
                </a:solidFill>
                <a:prstDash val="solid"/>
              </a:ln>
              <a:solidFill>
                <a:srgbClr val="0099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" name="Диаграмма 5"/>
          <p:cNvGraphicFramePr/>
          <p:nvPr/>
        </p:nvGraphicFramePr>
        <p:xfrm>
          <a:off x="0" y="1428736"/>
          <a:ext cx="9144000" cy="54292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light-12.jpg"/>
          <p:cNvPicPr>
            <a:picLocks noChangeAspect="1"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285852" y="214290"/>
            <a:ext cx="785814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n w="10541" cmpd="sng">
                  <a:solidFill>
                    <a:srgbClr val="0F511F"/>
                  </a:solidFill>
                  <a:prstDash val="solid"/>
                </a:ln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Структура расходов бюджета муниципального района в 2024 году</a:t>
            </a:r>
            <a:endParaRPr lang="ru-RU" sz="2400" b="1" dirty="0">
              <a:ln w="10541" cmpd="sng">
                <a:solidFill>
                  <a:srgbClr val="0F511F"/>
                </a:solidFill>
                <a:prstDash val="solid"/>
              </a:ln>
              <a:solidFill>
                <a:srgbClr val="0099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7" name="Диаграмма 6"/>
          <p:cNvGraphicFramePr/>
          <p:nvPr/>
        </p:nvGraphicFramePr>
        <p:xfrm>
          <a:off x="0" y="1428736"/>
          <a:ext cx="9144000" cy="54292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4154.jpg"/>
          <p:cNvPicPr>
            <a:picLocks noChangeAspect="1"/>
          </p:cNvPicPr>
          <p:nvPr/>
        </p:nvPicPr>
        <p:blipFill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214290"/>
            <a:ext cx="9144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571472" y="714356"/>
            <a:ext cx="8572528" cy="67403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000" algn="just"/>
            <a:r>
              <a:rPr lang="ru-RU" b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целях повышения прозрачности бюджета и бюджетного процесса разработан информационный ресурс "Бюджет для граждан".  «Бюджет для граждан» – это упрощенная версия  бюджетного документа </a:t>
            </a:r>
            <a:r>
              <a:rPr lang="ru-RU" b="1" dirty="0" err="1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Хомутовского</a:t>
            </a:r>
            <a:r>
              <a:rPr lang="ru-RU" b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муниципального района Курской области, разработанная для повышения финансовой грамотности, а также в целях активизации общественного контроля за муниципальными расходами муниципального района. </a:t>
            </a:r>
          </a:p>
          <a:p>
            <a:pPr indent="450000" algn="just"/>
            <a:r>
              <a:rPr lang="ru-RU" b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электронном издании даны определения терминов, рассмотрен механизм бюджетного процесса в районе. Ключевые параметры бюджета муниципального района «</a:t>
            </a:r>
            <a:r>
              <a:rPr lang="ru-RU" b="1" dirty="0" err="1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Хомутовский</a:t>
            </a:r>
            <a:r>
              <a:rPr lang="ru-RU" b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район» Курской области на текущий финансовый год и плановый период приведены в полном объеме и дают наглядное представление о сложившейся ситуации в регионе.</a:t>
            </a:r>
          </a:p>
          <a:p>
            <a:pPr indent="450000" algn="just"/>
            <a:r>
              <a:rPr lang="ru-RU" b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Основным приоритетом бюджетной политики, как и прежде, является обеспечение населения доступными и качественными муниципальными услугами, социальными гарантиями, адресное решение социальных вопросов, создание благоприятных и комфортных условий для проживания.</a:t>
            </a:r>
          </a:p>
          <a:p>
            <a:pPr indent="450000" algn="just"/>
            <a:r>
              <a:rPr lang="ru-RU" b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Создавая «Бюджет для граждан», мы стремились обеспечить реализацию принципов прозрачности и открытости бюджетных данных, ведь вопросы наполнения и расходования бюджета затрагивают интересы каждого жителя </a:t>
            </a:r>
            <a:r>
              <a:rPr lang="ru-RU" b="1" dirty="0" err="1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Хомутовского</a:t>
            </a:r>
            <a:r>
              <a:rPr lang="ru-RU" b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района Курской области. </a:t>
            </a:r>
          </a:p>
          <a:p>
            <a:pPr algn="just"/>
            <a:r>
              <a:rPr lang="ru-RU" b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Надеемся, что информационный ресурс "Бюджет для граждан" будет интересен для каждого жителя района. Благодарим за проявленный интерес  и активную гражданскую позицию!</a:t>
            </a:r>
          </a:p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indent="450000" algn="just"/>
            <a:endParaRPr lang="ru-RU" dirty="0" smtClean="0"/>
          </a:p>
        </p:txBody>
      </p:sp>
      <p:sp>
        <p:nvSpPr>
          <p:cNvPr id="6" name="TextBox 5"/>
          <p:cNvSpPr txBox="1"/>
          <p:nvPr/>
        </p:nvSpPr>
        <p:spPr>
          <a:xfrm>
            <a:off x="214282" y="214290"/>
            <a:ext cx="899036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Уважаемые жители </a:t>
            </a:r>
            <a:r>
              <a:rPr lang="ru-RU" sz="200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Хомутовского</a:t>
            </a:r>
            <a:r>
              <a:rPr lang="ru-RU" sz="2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района Курской области!</a:t>
            </a:r>
            <a:endParaRPr lang="ru-RU" sz="20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light-12.jpg"/>
          <p:cNvPicPr>
            <a:picLocks noChangeAspect="1"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285852" y="214290"/>
            <a:ext cx="785814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n w="10541" cmpd="sng">
                  <a:solidFill>
                    <a:srgbClr val="0F511F"/>
                  </a:solidFill>
                  <a:prstDash val="solid"/>
                </a:ln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Структура расходов бюджета муниципального района в 2025 году</a:t>
            </a:r>
            <a:endParaRPr lang="ru-RU" sz="2400" b="1" dirty="0">
              <a:ln w="10541" cmpd="sng">
                <a:solidFill>
                  <a:srgbClr val="0F511F"/>
                </a:solidFill>
                <a:prstDash val="solid"/>
              </a:ln>
              <a:solidFill>
                <a:srgbClr val="0099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7" name="Диаграмма 6"/>
          <p:cNvGraphicFramePr/>
          <p:nvPr/>
        </p:nvGraphicFramePr>
        <p:xfrm>
          <a:off x="0" y="1428736"/>
          <a:ext cx="9144000" cy="54292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light-1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000100" y="0"/>
            <a:ext cx="8143900" cy="646331"/>
          </a:xfrm>
          <a:prstGeom prst="rect">
            <a:avLst/>
          </a:prstGeom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b="1" cap="all" dirty="0" smtClean="0">
                <a:ln w="0">
                  <a:solidFill>
                    <a:srgbClr val="0F511F"/>
                  </a:solidFill>
                </a:ln>
                <a:solidFill>
                  <a:srgbClr val="0F511F"/>
                </a:soli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динамика изменения расходов бюджета муниципального района за 2023-2025 годы</a:t>
            </a:r>
            <a:endParaRPr lang="ru-RU" b="1" cap="all" dirty="0">
              <a:ln w="0">
                <a:solidFill>
                  <a:srgbClr val="0F511F"/>
                </a:solidFill>
              </a:ln>
              <a:solidFill>
                <a:srgbClr val="0F511F"/>
              </a:solidFill>
              <a:effectLst>
                <a:reflection blurRad="12700" stA="50000" endPos="50000" dist="5000" dir="5400000" sy="-100000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80963425"/>
              </p:ext>
            </p:extLst>
          </p:nvPr>
        </p:nvGraphicFramePr>
        <p:xfrm>
          <a:off x="642910" y="642918"/>
          <a:ext cx="6749968" cy="6338427"/>
        </p:xfrm>
        <a:graphic>
          <a:graphicData uri="http://schemas.openxmlformats.org/drawingml/2006/table">
            <a:tbl>
              <a:tblPr firstRow="1" bandRow="1">
                <a:tableStyleId>{17292A2E-F333-43FB-9621-5CBBE7FDCDCB}</a:tableStyleId>
              </a:tblPr>
              <a:tblGrid>
                <a:gridCol w="1846365"/>
                <a:gridCol w="710152"/>
                <a:gridCol w="710152"/>
                <a:gridCol w="1172183"/>
                <a:gridCol w="1064803"/>
                <a:gridCol w="1246313"/>
              </a:tblGrid>
              <a:tr h="842260">
                <a:tc>
                  <a:txBody>
                    <a:bodyPr/>
                    <a:lstStyle/>
                    <a:p>
                      <a:pPr algn="ctr"/>
                      <a:endParaRPr lang="ru-RU" sz="15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riblet"/>
                      <a:lightRig rig="flood" dir="t"/>
                    </a:cell3D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ln>
                            <a:solidFill>
                              <a:srgbClr val="990033"/>
                            </a:solidFill>
                          </a:ln>
                          <a:solidFill>
                            <a:srgbClr val="990033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РЗ</a:t>
                      </a:r>
                      <a:endParaRPr lang="ru-RU" sz="1500" dirty="0">
                        <a:ln>
                          <a:solidFill>
                            <a:srgbClr val="990033"/>
                          </a:solidFill>
                        </a:ln>
                        <a:solidFill>
                          <a:srgbClr val="990033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riblet"/>
                      <a:lightRig rig="flood" dir="t"/>
                    </a:cell3D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ln>
                            <a:solidFill>
                              <a:srgbClr val="990033"/>
                            </a:solidFill>
                          </a:ln>
                          <a:solidFill>
                            <a:srgbClr val="990033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ПЗ</a:t>
                      </a:r>
                      <a:endParaRPr lang="ru-RU" sz="1500" dirty="0">
                        <a:ln>
                          <a:solidFill>
                            <a:srgbClr val="990033"/>
                          </a:solidFill>
                        </a:ln>
                        <a:solidFill>
                          <a:srgbClr val="990033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riblet"/>
                      <a:lightRig rig="flood" dir="t"/>
                    </a:cell3D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ln>
                            <a:solidFill>
                              <a:srgbClr val="990033"/>
                            </a:solidFill>
                          </a:ln>
                          <a:solidFill>
                            <a:srgbClr val="990033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2023 г.</a:t>
                      </a:r>
                      <a:endParaRPr lang="ru-RU" sz="1500" dirty="0">
                        <a:ln>
                          <a:solidFill>
                            <a:srgbClr val="990033"/>
                          </a:solidFill>
                        </a:ln>
                        <a:solidFill>
                          <a:srgbClr val="990033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riblet"/>
                      <a:lightRig rig="flood" dir="t"/>
                    </a:cell3D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ln>
                            <a:solidFill>
                              <a:srgbClr val="990033"/>
                            </a:solidFill>
                          </a:ln>
                          <a:solidFill>
                            <a:srgbClr val="990033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2024 г.</a:t>
                      </a:r>
                      <a:endParaRPr lang="ru-RU" sz="1500" dirty="0">
                        <a:ln>
                          <a:solidFill>
                            <a:srgbClr val="990033"/>
                          </a:solidFill>
                        </a:ln>
                        <a:solidFill>
                          <a:srgbClr val="990033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riblet"/>
                      <a:lightRig rig="flood" dir="t"/>
                    </a:cell3D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ln>
                            <a:solidFill>
                              <a:srgbClr val="990033"/>
                            </a:solidFill>
                          </a:ln>
                          <a:solidFill>
                            <a:srgbClr val="990033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2025 г.</a:t>
                      </a:r>
                      <a:endParaRPr lang="ru-RU" sz="1500" dirty="0">
                        <a:ln>
                          <a:solidFill>
                            <a:srgbClr val="990033"/>
                          </a:solidFill>
                        </a:ln>
                        <a:solidFill>
                          <a:srgbClr val="990033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riblet"/>
                      <a:lightRig rig="flood" dir="t"/>
                    </a:cell3D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745648"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ln>
                            <a:solidFill>
                              <a:srgbClr val="002060"/>
                            </a:solidFill>
                          </a:ln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Общегосударственные</a:t>
                      </a:r>
                      <a:r>
                        <a:rPr lang="ru-RU" sz="1500" baseline="0" dirty="0" smtClean="0">
                          <a:ln>
                            <a:solidFill>
                              <a:srgbClr val="002060"/>
                            </a:solidFill>
                          </a:ln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расходы</a:t>
                      </a:r>
                      <a:endParaRPr lang="ru-RU" sz="1500" dirty="0">
                        <a:ln>
                          <a:solidFill>
                            <a:srgbClr val="002060"/>
                          </a:solidFill>
                        </a:ln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riblet"/>
                      <a:lightRig rig="flood" dir="t"/>
                    </a:cell3D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ln>
                            <a:solidFill>
                              <a:srgbClr val="C00000"/>
                            </a:solidFill>
                          </a:ln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01</a:t>
                      </a:r>
                      <a:endParaRPr lang="ru-RU" sz="1500" dirty="0">
                        <a:ln>
                          <a:solidFill>
                            <a:srgbClr val="C00000"/>
                          </a:solidFill>
                        </a:ln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riblet"/>
                      <a:lightRig rig="flood" dir="t"/>
                    </a:cell3D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ln>
                            <a:solidFill>
                              <a:srgbClr val="C00000"/>
                            </a:solidFill>
                          </a:ln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00</a:t>
                      </a:r>
                      <a:endParaRPr lang="ru-RU" sz="1500" dirty="0">
                        <a:ln>
                          <a:solidFill>
                            <a:srgbClr val="C00000"/>
                          </a:solidFill>
                        </a:ln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riblet"/>
                      <a:lightRig rig="flood" dir="t"/>
                    </a:cell3D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ln>
                            <a:solidFill>
                              <a:srgbClr val="C00000"/>
                            </a:solidFill>
                          </a:ln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61 007,5</a:t>
                      </a:r>
                      <a:endParaRPr lang="ru-RU" sz="1500" dirty="0">
                        <a:ln>
                          <a:solidFill>
                            <a:srgbClr val="C00000"/>
                          </a:solidFill>
                        </a:ln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riblet"/>
                      <a:lightRig rig="flood" dir="t"/>
                    </a:cell3D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ln>
                            <a:solidFill>
                              <a:srgbClr val="C00000"/>
                            </a:solidFill>
                          </a:ln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53 631,9</a:t>
                      </a:r>
                      <a:endParaRPr lang="ru-RU" sz="1500" dirty="0">
                        <a:ln>
                          <a:solidFill>
                            <a:srgbClr val="C00000"/>
                          </a:solidFill>
                        </a:ln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riblet"/>
                      <a:lightRig rig="flood" dir="t"/>
                    </a:cell3D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ln>
                            <a:solidFill>
                              <a:srgbClr val="C00000"/>
                            </a:solidFill>
                          </a:ln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53 649,3</a:t>
                      </a:r>
                      <a:endParaRPr lang="ru-RU" sz="1500" dirty="0">
                        <a:ln>
                          <a:solidFill>
                            <a:srgbClr val="C00000"/>
                          </a:solidFill>
                        </a:ln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riblet"/>
                      <a:lightRig rig="flood" dir="t"/>
                    </a:cell3D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1053327"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ln>
                            <a:solidFill>
                              <a:srgbClr val="002060"/>
                            </a:solidFill>
                          </a:ln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Национальная безопасность</a:t>
                      </a:r>
                      <a:r>
                        <a:rPr lang="ru-RU" sz="1500" baseline="0" dirty="0" smtClean="0">
                          <a:ln>
                            <a:solidFill>
                              <a:srgbClr val="002060"/>
                            </a:solidFill>
                          </a:ln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и правоохранительная деятельность</a:t>
                      </a:r>
                      <a:endParaRPr lang="ru-RU" sz="1500" dirty="0">
                        <a:ln>
                          <a:solidFill>
                            <a:srgbClr val="002060"/>
                          </a:solidFill>
                        </a:ln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riblet"/>
                      <a:lightRig rig="flood" dir="t"/>
                    </a:cell3D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500" dirty="0" smtClean="0">
                        <a:ln>
                          <a:solidFill>
                            <a:srgbClr val="C00000"/>
                          </a:solidFill>
                        </a:ln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500" dirty="0" smtClean="0">
                        <a:ln>
                          <a:solidFill>
                            <a:srgbClr val="C00000"/>
                          </a:solidFill>
                        </a:ln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500" dirty="0" smtClean="0">
                          <a:ln>
                            <a:solidFill>
                              <a:srgbClr val="C00000"/>
                            </a:solidFill>
                          </a:ln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03</a:t>
                      </a:r>
                      <a:endParaRPr lang="ru-RU" sz="1500" dirty="0">
                        <a:ln>
                          <a:solidFill>
                            <a:srgbClr val="C00000"/>
                          </a:solidFill>
                        </a:ln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riblet"/>
                      <a:lightRig rig="flood" dir="t"/>
                    </a:cell3D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500" dirty="0" smtClean="0">
                        <a:ln>
                          <a:solidFill>
                            <a:srgbClr val="C00000"/>
                          </a:solidFill>
                        </a:ln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500" dirty="0" smtClean="0">
                        <a:ln>
                          <a:solidFill>
                            <a:srgbClr val="C00000"/>
                          </a:solidFill>
                        </a:ln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500" dirty="0" smtClean="0">
                          <a:ln>
                            <a:solidFill>
                              <a:srgbClr val="C00000"/>
                            </a:solidFill>
                          </a:ln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00</a:t>
                      </a:r>
                      <a:endParaRPr lang="ru-RU" sz="1500" dirty="0">
                        <a:ln>
                          <a:solidFill>
                            <a:srgbClr val="C00000"/>
                          </a:solidFill>
                        </a:ln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riblet"/>
                      <a:lightRig rig="flood" dir="t"/>
                    </a:cell3D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500" dirty="0" smtClean="0">
                        <a:ln>
                          <a:solidFill>
                            <a:srgbClr val="C00000"/>
                          </a:solidFill>
                        </a:ln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500" dirty="0" smtClean="0">
                        <a:ln>
                          <a:solidFill>
                            <a:srgbClr val="C00000"/>
                          </a:solidFill>
                        </a:ln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500" dirty="0" smtClean="0">
                          <a:ln>
                            <a:solidFill>
                              <a:srgbClr val="C00000"/>
                            </a:solidFill>
                          </a:ln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500,0</a:t>
                      </a:r>
                      <a:endParaRPr lang="ru-RU" sz="1500" dirty="0">
                        <a:ln>
                          <a:solidFill>
                            <a:srgbClr val="C00000"/>
                          </a:solidFill>
                        </a:ln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riblet"/>
                      <a:lightRig rig="flood" dir="t"/>
                    </a:cell3D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500" dirty="0" smtClean="0">
                        <a:ln>
                          <a:solidFill>
                            <a:srgbClr val="C00000"/>
                          </a:solidFill>
                        </a:ln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500" dirty="0" smtClean="0">
                        <a:ln>
                          <a:solidFill>
                            <a:srgbClr val="C00000"/>
                          </a:solidFill>
                        </a:ln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500" dirty="0" smtClean="0">
                          <a:ln>
                            <a:solidFill>
                              <a:srgbClr val="C00000"/>
                            </a:solidFill>
                          </a:ln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500" dirty="0">
                        <a:ln>
                          <a:solidFill>
                            <a:srgbClr val="C00000"/>
                          </a:solidFill>
                        </a:ln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riblet"/>
                      <a:lightRig rig="flood" dir="t"/>
                    </a:cell3D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500" dirty="0" smtClean="0">
                        <a:ln>
                          <a:solidFill>
                            <a:srgbClr val="C00000"/>
                          </a:solidFill>
                        </a:ln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500" dirty="0" smtClean="0">
                        <a:ln>
                          <a:solidFill>
                            <a:srgbClr val="C00000"/>
                          </a:solidFill>
                        </a:ln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500" dirty="0" smtClean="0">
                          <a:ln>
                            <a:solidFill>
                              <a:srgbClr val="C00000"/>
                            </a:solidFill>
                          </a:ln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500" dirty="0">
                        <a:ln>
                          <a:solidFill>
                            <a:srgbClr val="C00000"/>
                          </a:solidFill>
                        </a:ln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riblet"/>
                      <a:lightRig rig="flood" dir="t"/>
                    </a:cell3D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574542"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ln>
                            <a:solidFill>
                              <a:srgbClr val="002060"/>
                            </a:solidFill>
                          </a:ln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Национальная экономика</a:t>
                      </a:r>
                      <a:endParaRPr lang="ru-RU" sz="1500" dirty="0">
                        <a:ln>
                          <a:solidFill>
                            <a:srgbClr val="002060"/>
                          </a:solidFill>
                        </a:ln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riblet"/>
                      <a:lightRig rig="flood" dir="t"/>
                    </a:cell3D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ln>
                            <a:solidFill>
                              <a:srgbClr val="C00000"/>
                            </a:solidFill>
                          </a:ln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04</a:t>
                      </a:r>
                      <a:endParaRPr lang="ru-RU" sz="1500" dirty="0">
                        <a:ln>
                          <a:solidFill>
                            <a:srgbClr val="C00000"/>
                          </a:solidFill>
                        </a:ln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riblet"/>
                      <a:lightRig rig="flood" dir="t"/>
                    </a:cell3D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ln>
                            <a:solidFill>
                              <a:srgbClr val="C00000"/>
                            </a:solidFill>
                          </a:ln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00</a:t>
                      </a:r>
                      <a:endParaRPr lang="ru-RU" sz="1500" dirty="0">
                        <a:ln>
                          <a:solidFill>
                            <a:srgbClr val="C00000"/>
                          </a:solidFill>
                        </a:ln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riblet"/>
                      <a:lightRig rig="flood" dir="t"/>
                    </a:cell3D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ln>
                            <a:solidFill>
                              <a:srgbClr val="C00000"/>
                            </a:solidFill>
                          </a:ln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16 621,1</a:t>
                      </a:r>
                      <a:endParaRPr lang="ru-RU" sz="1500" dirty="0">
                        <a:ln>
                          <a:solidFill>
                            <a:srgbClr val="C00000"/>
                          </a:solidFill>
                        </a:ln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riblet"/>
                      <a:lightRig rig="flood" dir="t"/>
                    </a:cell3D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ln>
                            <a:solidFill>
                              <a:srgbClr val="C00000"/>
                            </a:solidFill>
                          </a:ln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16 899,7</a:t>
                      </a:r>
                      <a:endParaRPr lang="ru-RU" sz="1500" dirty="0">
                        <a:ln>
                          <a:solidFill>
                            <a:srgbClr val="C00000"/>
                          </a:solidFill>
                        </a:ln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riblet"/>
                      <a:lightRig rig="flood" dir="t"/>
                    </a:cell3D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ln>
                            <a:solidFill>
                              <a:srgbClr val="C00000"/>
                            </a:solidFill>
                          </a:ln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18 814,9</a:t>
                      </a:r>
                      <a:endParaRPr lang="ru-RU" sz="1500" dirty="0">
                        <a:ln>
                          <a:solidFill>
                            <a:srgbClr val="C00000"/>
                          </a:solidFill>
                        </a:ln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riblet"/>
                      <a:lightRig rig="flood" dir="t"/>
                    </a:cell3D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813934"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ln>
                            <a:solidFill>
                              <a:srgbClr val="002060"/>
                            </a:solidFill>
                          </a:ln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Жилищно-коммунальное</a:t>
                      </a:r>
                      <a:r>
                        <a:rPr lang="ru-RU" sz="1500" baseline="0" dirty="0" smtClean="0">
                          <a:ln>
                            <a:solidFill>
                              <a:srgbClr val="002060"/>
                            </a:solidFill>
                          </a:ln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хозяйство</a:t>
                      </a:r>
                      <a:endParaRPr lang="ru-RU" sz="1500" dirty="0">
                        <a:ln>
                          <a:solidFill>
                            <a:srgbClr val="002060"/>
                          </a:solidFill>
                        </a:ln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riblet"/>
                      <a:lightRig rig="flood" dir="t"/>
                    </a:cell3D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ln>
                            <a:solidFill>
                              <a:srgbClr val="C00000"/>
                            </a:solidFill>
                          </a:ln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05</a:t>
                      </a:r>
                      <a:endParaRPr lang="ru-RU" sz="1500" dirty="0">
                        <a:ln>
                          <a:solidFill>
                            <a:srgbClr val="C00000"/>
                          </a:solidFill>
                        </a:ln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riblet"/>
                      <a:lightRig rig="flood" dir="t"/>
                    </a:cell3D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ln>
                            <a:solidFill>
                              <a:srgbClr val="C00000"/>
                            </a:solidFill>
                          </a:ln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00</a:t>
                      </a:r>
                      <a:endParaRPr lang="ru-RU" sz="1500" dirty="0">
                        <a:ln>
                          <a:solidFill>
                            <a:srgbClr val="C00000"/>
                          </a:solidFill>
                        </a:ln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riblet"/>
                      <a:lightRig rig="flood" dir="t"/>
                    </a:cell3D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ln>
                            <a:solidFill>
                              <a:srgbClr val="C00000"/>
                            </a:solidFill>
                          </a:ln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1 910, 6</a:t>
                      </a:r>
                      <a:endParaRPr lang="ru-RU" sz="1500" dirty="0">
                        <a:ln>
                          <a:solidFill>
                            <a:srgbClr val="C00000"/>
                          </a:solidFill>
                        </a:ln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riblet"/>
                      <a:lightRig rig="flood" dir="t"/>
                    </a:cell3D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ln>
                            <a:solidFill>
                              <a:srgbClr val="C00000"/>
                            </a:solidFill>
                          </a:ln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500" dirty="0">
                        <a:ln>
                          <a:solidFill>
                            <a:srgbClr val="C00000"/>
                          </a:solidFill>
                        </a:ln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riblet"/>
                      <a:lightRig rig="flood" dir="t"/>
                    </a:cell3D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ln>
                            <a:solidFill>
                              <a:srgbClr val="C00000"/>
                            </a:solidFill>
                          </a:ln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500" dirty="0">
                        <a:ln>
                          <a:solidFill>
                            <a:srgbClr val="C00000"/>
                          </a:solidFill>
                        </a:ln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riblet"/>
                      <a:lightRig rig="flood" dir="t"/>
                    </a:cell3D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589582"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ln>
                            <a:solidFill>
                              <a:srgbClr val="002060"/>
                            </a:solidFill>
                          </a:ln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Образование</a:t>
                      </a:r>
                      <a:endParaRPr lang="ru-RU" sz="1500" dirty="0">
                        <a:ln>
                          <a:solidFill>
                            <a:srgbClr val="002060"/>
                          </a:solidFill>
                        </a:ln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riblet"/>
                      <a:lightRig rig="flood" dir="t"/>
                    </a:cell3D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ln>
                            <a:solidFill>
                              <a:srgbClr val="C00000"/>
                            </a:solidFill>
                          </a:ln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07</a:t>
                      </a:r>
                      <a:endParaRPr lang="ru-RU" sz="1500" dirty="0">
                        <a:ln>
                          <a:solidFill>
                            <a:srgbClr val="C00000"/>
                          </a:solidFill>
                        </a:ln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riblet"/>
                      <a:lightRig rig="flood" dir="t"/>
                    </a:cell3D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ln>
                            <a:solidFill>
                              <a:srgbClr val="C00000"/>
                            </a:solidFill>
                          </a:ln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00</a:t>
                      </a:r>
                      <a:endParaRPr lang="ru-RU" sz="1500" dirty="0">
                        <a:ln>
                          <a:solidFill>
                            <a:srgbClr val="C00000"/>
                          </a:solidFill>
                        </a:ln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riblet"/>
                      <a:lightRig rig="flood" dir="t"/>
                    </a:cell3D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ln>
                            <a:solidFill>
                              <a:srgbClr val="C00000"/>
                            </a:solidFill>
                          </a:ln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253 447,4</a:t>
                      </a:r>
                      <a:endParaRPr lang="ru-RU" sz="1500" dirty="0">
                        <a:ln>
                          <a:solidFill>
                            <a:srgbClr val="C00000"/>
                          </a:solidFill>
                        </a:ln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riblet"/>
                      <a:lightRig rig="flood" dir="t"/>
                    </a:cell3D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ln>
                            <a:solidFill>
                              <a:srgbClr val="C00000"/>
                            </a:solidFill>
                          </a:ln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225 867,9</a:t>
                      </a:r>
                      <a:endParaRPr lang="ru-RU" sz="1500" dirty="0">
                        <a:ln>
                          <a:solidFill>
                            <a:srgbClr val="C00000"/>
                          </a:solidFill>
                        </a:ln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riblet"/>
                      <a:lightRig rig="flood" dir="t"/>
                    </a:cell3D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ln>
                            <a:solidFill>
                              <a:srgbClr val="C00000"/>
                            </a:solidFill>
                          </a:ln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227 215,7</a:t>
                      </a:r>
                      <a:endParaRPr lang="ru-RU" sz="1500" dirty="0">
                        <a:ln>
                          <a:solidFill>
                            <a:srgbClr val="C00000"/>
                          </a:solidFill>
                        </a:ln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riblet"/>
                      <a:lightRig rig="flood" dir="t"/>
                    </a:cell3D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574542"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ln>
                            <a:solidFill>
                              <a:srgbClr val="002060"/>
                            </a:solidFill>
                          </a:ln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Культура, кинематография</a:t>
                      </a:r>
                      <a:endParaRPr lang="ru-RU" sz="1500" dirty="0">
                        <a:ln>
                          <a:solidFill>
                            <a:srgbClr val="002060"/>
                          </a:solidFill>
                        </a:ln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riblet"/>
                      <a:lightRig rig="flood" dir="t"/>
                    </a:cell3D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ln>
                            <a:solidFill>
                              <a:srgbClr val="C00000"/>
                            </a:solidFill>
                          </a:ln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08</a:t>
                      </a:r>
                      <a:endParaRPr lang="ru-RU" sz="1500" dirty="0">
                        <a:ln>
                          <a:solidFill>
                            <a:srgbClr val="C00000"/>
                          </a:solidFill>
                        </a:ln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riblet"/>
                      <a:lightRig rig="flood" dir="t"/>
                    </a:cell3D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ln>
                            <a:solidFill>
                              <a:srgbClr val="C00000"/>
                            </a:solidFill>
                          </a:ln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00</a:t>
                      </a:r>
                      <a:endParaRPr lang="ru-RU" sz="1500" dirty="0">
                        <a:ln>
                          <a:solidFill>
                            <a:srgbClr val="C00000"/>
                          </a:solidFill>
                        </a:ln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riblet"/>
                      <a:lightRig rig="flood" dir="t"/>
                    </a:cell3D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ln>
                            <a:solidFill>
                              <a:srgbClr val="C00000"/>
                            </a:solidFill>
                          </a:ln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68</a:t>
                      </a:r>
                      <a:r>
                        <a:rPr lang="ru-RU" sz="1500" baseline="0" dirty="0" smtClean="0">
                          <a:ln>
                            <a:solidFill>
                              <a:srgbClr val="C00000"/>
                            </a:solidFill>
                          </a:ln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911,9</a:t>
                      </a:r>
                      <a:endParaRPr lang="ru-RU" sz="1500" dirty="0">
                        <a:ln>
                          <a:solidFill>
                            <a:srgbClr val="C00000"/>
                          </a:solidFill>
                        </a:ln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riblet"/>
                      <a:lightRig rig="flood" dir="t"/>
                    </a:cell3D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ln>
                            <a:solidFill>
                              <a:srgbClr val="C00000"/>
                            </a:solidFill>
                          </a:ln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43 387,3</a:t>
                      </a:r>
                      <a:endParaRPr lang="ru-RU" sz="1500" dirty="0">
                        <a:ln>
                          <a:solidFill>
                            <a:srgbClr val="C00000"/>
                          </a:solidFill>
                        </a:ln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riblet"/>
                      <a:lightRig rig="flood" dir="t"/>
                    </a:cell3D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ln>
                            <a:solidFill>
                              <a:srgbClr val="C00000"/>
                            </a:solidFill>
                          </a:ln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43 610,1</a:t>
                      </a:r>
                      <a:endParaRPr lang="ru-RU" sz="1500" dirty="0">
                        <a:ln>
                          <a:solidFill>
                            <a:srgbClr val="C00000"/>
                          </a:solidFill>
                        </a:ln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riblet"/>
                      <a:lightRig rig="flood" dir="t"/>
                    </a:cell3D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570050"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ln>
                            <a:solidFill>
                              <a:srgbClr val="002060"/>
                            </a:solidFill>
                          </a:ln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Здравоохранение</a:t>
                      </a:r>
                      <a:endParaRPr lang="ru-RU" sz="1500" dirty="0">
                        <a:ln>
                          <a:solidFill>
                            <a:srgbClr val="002060"/>
                          </a:solidFill>
                        </a:ln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riblet"/>
                      <a:lightRig rig="flood" dir="t"/>
                    </a:cell3D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ln>
                            <a:solidFill>
                              <a:srgbClr val="C00000"/>
                            </a:solidFill>
                          </a:ln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09</a:t>
                      </a:r>
                      <a:endParaRPr lang="ru-RU" sz="1500" dirty="0">
                        <a:ln>
                          <a:solidFill>
                            <a:srgbClr val="C00000"/>
                          </a:solidFill>
                        </a:ln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riblet"/>
                      <a:lightRig rig="flood" dir="t"/>
                    </a:cell3D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ln>
                            <a:solidFill>
                              <a:srgbClr val="C00000"/>
                            </a:solidFill>
                          </a:ln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00</a:t>
                      </a:r>
                      <a:endParaRPr lang="ru-RU" sz="1500" dirty="0">
                        <a:ln>
                          <a:solidFill>
                            <a:srgbClr val="C00000"/>
                          </a:solidFill>
                        </a:ln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riblet"/>
                      <a:lightRig rig="flood" dir="t"/>
                    </a:cell3D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ln>
                            <a:solidFill>
                              <a:srgbClr val="C00000"/>
                            </a:solidFill>
                          </a:ln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455,2</a:t>
                      </a:r>
                      <a:endParaRPr lang="ru-RU" sz="1500" dirty="0">
                        <a:ln>
                          <a:solidFill>
                            <a:srgbClr val="C00000"/>
                          </a:solidFill>
                        </a:ln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riblet"/>
                      <a:lightRig rig="flood" dir="t"/>
                    </a:cell3D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ln>
                            <a:solidFill>
                              <a:srgbClr val="C00000"/>
                            </a:solidFill>
                          </a:ln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455,2</a:t>
                      </a:r>
                      <a:endParaRPr lang="ru-RU" sz="1500" dirty="0">
                        <a:ln>
                          <a:solidFill>
                            <a:srgbClr val="C00000"/>
                          </a:solidFill>
                        </a:ln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riblet"/>
                      <a:lightRig rig="flood" dir="t"/>
                    </a:cell3D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ln>
                            <a:solidFill>
                              <a:srgbClr val="C00000"/>
                            </a:solidFill>
                          </a:ln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455,2</a:t>
                      </a:r>
                      <a:endParaRPr lang="ru-RU" sz="1500" dirty="0">
                        <a:ln>
                          <a:solidFill>
                            <a:srgbClr val="C00000"/>
                          </a:solidFill>
                        </a:ln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riblet"/>
                      <a:lightRig rig="flood" dir="t"/>
                    </a:cell3D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574542"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ln>
                            <a:solidFill>
                              <a:srgbClr val="002060"/>
                            </a:solidFill>
                          </a:ln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Социальная политика</a:t>
                      </a:r>
                      <a:endParaRPr lang="ru-RU" sz="1500" dirty="0">
                        <a:ln>
                          <a:solidFill>
                            <a:srgbClr val="002060"/>
                          </a:solidFill>
                        </a:ln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riblet"/>
                      <a:lightRig rig="flood" dir="t"/>
                    </a:cell3D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ln>
                            <a:solidFill>
                              <a:srgbClr val="C00000"/>
                            </a:solidFill>
                          </a:ln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  <a:endParaRPr lang="ru-RU" sz="1500" dirty="0">
                        <a:ln>
                          <a:solidFill>
                            <a:srgbClr val="C00000"/>
                          </a:solidFill>
                        </a:ln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riblet"/>
                      <a:lightRig rig="flood" dir="t"/>
                    </a:cell3D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ln>
                            <a:solidFill>
                              <a:srgbClr val="C00000"/>
                            </a:solidFill>
                          </a:ln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00</a:t>
                      </a:r>
                      <a:endParaRPr lang="ru-RU" sz="1500" dirty="0">
                        <a:ln>
                          <a:solidFill>
                            <a:srgbClr val="C00000"/>
                          </a:solidFill>
                        </a:ln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riblet"/>
                      <a:lightRig rig="flood" dir="t"/>
                    </a:cell3D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ln>
                            <a:solidFill>
                              <a:srgbClr val="C00000"/>
                            </a:solidFill>
                          </a:ln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40 852,4</a:t>
                      </a:r>
                      <a:endParaRPr lang="ru-RU" sz="1500" dirty="0">
                        <a:ln>
                          <a:solidFill>
                            <a:srgbClr val="C00000"/>
                          </a:solidFill>
                        </a:ln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riblet"/>
                      <a:lightRig rig="flood" dir="t"/>
                    </a:cell3D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ln>
                            <a:solidFill>
                              <a:srgbClr val="C00000"/>
                            </a:solidFill>
                          </a:ln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29 764,6</a:t>
                      </a:r>
                      <a:endParaRPr lang="ru-RU" sz="1500" dirty="0">
                        <a:ln>
                          <a:solidFill>
                            <a:srgbClr val="C00000"/>
                          </a:solidFill>
                        </a:ln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riblet"/>
                      <a:lightRig rig="flood" dir="t"/>
                    </a:cell3D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ln>
                            <a:solidFill>
                              <a:srgbClr val="C00000"/>
                            </a:solidFill>
                          </a:ln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26 948,0</a:t>
                      </a:r>
                      <a:endParaRPr lang="ru-RU" sz="1500" dirty="0">
                        <a:ln>
                          <a:solidFill>
                            <a:srgbClr val="C00000"/>
                          </a:solidFill>
                        </a:ln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riblet"/>
                      <a:lightRig rig="flood" dir="t"/>
                    </a:cell3D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8066333" y="785794"/>
            <a:ext cx="10490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тыс.руб.</a:t>
            </a:r>
            <a:endParaRPr lang="ru-RU" b="1" dirty="0">
              <a:ln>
                <a:solidFill>
                  <a:srgbClr val="002060"/>
                </a:solidFill>
              </a:ln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light-1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928662" y="357166"/>
            <a:ext cx="8215338" cy="646331"/>
          </a:xfrm>
          <a:prstGeom prst="rect">
            <a:avLst/>
          </a:prstGeom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b="1" cap="all" dirty="0" smtClean="0">
                <a:ln w="0">
                  <a:solidFill>
                    <a:srgbClr val="0F511F"/>
                  </a:solidFill>
                </a:ln>
                <a:solidFill>
                  <a:srgbClr val="0F511F"/>
                </a:soli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динамика изменения расходов бюджета муниципального района за 2023-2025годы</a:t>
            </a:r>
            <a:endParaRPr lang="ru-RU" b="1" cap="all" dirty="0">
              <a:ln w="0">
                <a:solidFill>
                  <a:srgbClr val="0F511F"/>
                </a:solidFill>
              </a:ln>
              <a:solidFill>
                <a:srgbClr val="0F511F"/>
              </a:solidFill>
              <a:effectLst>
                <a:reflection blurRad="12700" stA="50000" endPos="50000" dist="5000" dir="5400000" sy="-100000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03401627"/>
              </p:ext>
            </p:extLst>
          </p:nvPr>
        </p:nvGraphicFramePr>
        <p:xfrm>
          <a:off x="285719" y="1357297"/>
          <a:ext cx="6793106" cy="4040973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1585785"/>
                <a:gridCol w="750026"/>
                <a:gridCol w="729951"/>
                <a:gridCol w="1155575"/>
                <a:gridCol w="1143008"/>
                <a:gridCol w="1428761"/>
              </a:tblGrid>
              <a:tr h="871807">
                <a:tc>
                  <a:txBody>
                    <a:bodyPr/>
                    <a:lstStyle/>
                    <a:p>
                      <a:pPr algn="ctr"/>
                      <a:endParaRPr lang="ru-RU" sz="15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riblet"/>
                      <a:lightRig rig="flood" dir="t"/>
                    </a:cell3D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ln>
                            <a:solidFill>
                              <a:srgbClr val="990033"/>
                            </a:solidFill>
                          </a:ln>
                          <a:solidFill>
                            <a:srgbClr val="990033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РЗ</a:t>
                      </a:r>
                      <a:endParaRPr lang="ru-RU" sz="1500" dirty="0">
                        <a:ln>
                          <a:solidFill>
                            <a:srgbClr val="990033"/>
                          </a:solidFill>
                        </a:ln>
                        <a:solidFill>
                          <a:srgbClr val="990033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riblet"/>
                      <a:lightRig rig="flood" dir="t"/>
                    </a:cell3D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ln>
                            <a:solidFill>
                              <a:srgbClr val="990033"/>
                            </a:solidFill>
                          </a:ln>
                          <a:solidFill>
                            <a:srgbClr val="990033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ПЗ</a:t>
                      </a:r>
                      <a:endParaRPr lang="ru-RU" sz="1500" dirty="0">
                        <a:ln>
                          <a:solidFill>
                            <a:srgbClr val="990033"/>
                          </a:solidFill>
                        </a:ln>
                        <a:solidFill>
                          <a:srgbClr val="990033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riblet"/>
                      <a:lightRig rig="flood" dir="t"/>
                    </a:cell3D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ln>
                            <a:solidFill>
                              <a:srgbClr val="990033"/>
                            </a:solidFill>
                          </a:ln>
                          <a:solidFill>
                            <a:srgbClr val="990033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2023 г.</a:t>
                      </a:r>
                      <a:endParaRPr lang="ru-RU" sz="1500" dirty="0">
                        <a:ln>
                          <a:solidFill>
                            <a:srgbClr val="990033"/>
                          </a:solidFill>
                        </a:ln>
                        <a:solidFill>
                          <a:srgbClr val="990033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riblet"/>
                      <a:lightRig rig="flood" dir="t"/>
                    </a:cell3D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ln>
                            <a:solidFill>
                              <a:srgbClr val="990033"/>
                            </a:solidFill>
                          </a:ln>
                          <a:solidFill>
                            <a:srgbClr val="990033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2024 г.</a:t>
                      </a:r>
                      <a:endParaRPr lang="ru-RU" sz="1500" dirty="0">
                        <a:ln>
                          <a:solidFill>
                            <a:srgbClr val="990033"/>
                          </a:solidFill>
                        </a:ln>
                        <a:solidFill>
                          <a:srgbClr val="990033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riblet"/>
                      <a:lightRig rig="flood" dir="t"/>
                    </a:cell3D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ln>
                            <a:solidFill>
                              <a:srgbClr val="990033"/>
                            </a:solidFill>
                          </a:ln>
                          <a:solidFill>
                            <a:srgbClr val="990033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2025 г.</a:t>
                      </a:r>
                      <a:endParaRPr lang="ru-RU" sz="1500" dirty="0">
                        <a:ln>
                          <a:solidFill>
                            <a:srgbClr val="990033"/>
                          </a:solidFill>
                        </a:ln>
                        <a:solidFill>
                          <a:srgbClr val="990033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riblet"/>
                      <a:lightRig rig="flood" dir="t"/>
                    </a:cell3D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871807"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ln>
                            <a:solidFill>
                              <a:srgbClr val="002060"/>
                            </a:solidFill>
                          </a:ln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Физическая</a:t>
                      </a:r>
                      <a:r>
                        <a:rPr lang="ru-RU" sz="1500" baseline="0" dirty="0" smtClean="0">
                          <a:ln>
                            <a:solidFill>
                              <a:srgbClr val="002060"/>
                            </a:solidFill>
                          </a:ln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культура и спорт</a:t>
                      </a:r>
                      <a:endParaRPr lang="ru-RU" sz="1500" dirty="0">
                        <a:ln>
                          <a:solidFill>
                            <a:srgbClr val="002060"/>
                          </a:solidFill>
                        </a:ln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riblet"/>
                      <a:lightRig rig="flood" dir="t"/>
                    </a:cell3D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ln>
                            <a:solidFill>
                              <a:srgbClr val="FF0000"/>
                            </a:solidFill>
                          </a:ln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11</a:t>
                      </a:r>
                      <a:endParaRPr lang="ru-RU" sz="1500" dirty="0">
                        <a:ln>
                          <a:solidFill>
                            <a:srgbClr val="FF0000"/>
                          </a:solidFill>
                        </a:ln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riblet"/>
                      <a:lightRig rig="flood" dir="t"/>
                    </a:cell3D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ln>
                            <a:solidFill>
                              <a:srgbClr val="FF0000"/>
                            </a:solidFill>
                          </a:ln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00</a:t>
                      </a:r>
                      <a:endParaRPr lang="ru-RU" sz="1500" dirty="0">
                        <a:ln>
                          <a:solidFill>
                            <a:srgbClr val="FF0000"/>
                          </a:solidFill>
                        </a:ln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riblet"/>
                      <a:lightRig rig="flood" dir="t"/>
                    </a:cell3D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ln>
                            <a:solidFill>
                              <a:srgbClr val="FF0000"/>
                            </a:solidFill>
                          </a:ln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20,0</a:t>
                      </a:r>
                      <a:endParaRPr lang="ru-RU" sz="1500" dirty="0">
                        <a:ln>
                          <a:solidFill>
                            <a:srgbClr val="FF0000"/>
                          </a:solidFill>
                        </a:ln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riblet"/>
                      <a:lightRig rig="flood" dir="t"/>
                    </a:cell3D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ln>
                            <a:solidFill>
                              <a:srgbClr val="FF0000"/>
                            </a:solidFill>
                          </a:ln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500" dirty="0">
                        <a:ln>
                          <a:solidFill>
                            <a:srgbClr val="FF0000"/>
                          </a:solidFill>
                        </a:ln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riblet"/>
                      <a:lightRig rig="flood" dir="t"/>
                    </a:cell3D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ln>
                            <a:solidFill>
                              <a:srgbClr val="FF0000"/>
                            </a:solidFill>
                          </a:ln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500" dirty="0">
                        <a:ln>
                          <a:solidFill>
                            <a:srgbClr val="FF0000"/>
                          </a:solidFill>
                        </a:ln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riblet"/>
                      <a:lightRig rig="flood" dir="t"/>
                    </a:cell3D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871807"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ln>
                            <a:solidFill>
                              <a:srgbClr val="002060"/>
                            </a:solidFill>
                          </a:ln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Межбюджетные трансферты</a:t>
                      </a:r>
                      <a:endParaRPr lang="ru-RU" sz="1500" dirty="0">
                        <a:ln>
                          <a:solidFill>
                            <a:srgbClr val="002060"/>
                          </a:solidFill>
                        </a:ln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riblet"/>
                      <a:lightRig rig="flood" dir="t"/>
                    </a:cell3D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ln>
                            <a:solidFill>
                              <a:srgbClr val="FF0000"/>
                            </a:solidFill>
                          </a:ln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14</a:t>
                      </a:r>
                      <a:endParaRPr lang="ru-RU" sz="1500" dirty="0">
                        <a:ln>
                          <a:solidFill>
                            <a:srgbClr val="FF0000"/>
                          </a:solidFill>
                        </a:ln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riblet"/>
                      <a:lightRig rig="flood" dir="t"/>
                    </a:cell3D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ln>
                            <a:solidFill>
                              <a:srgbClr val="FF0000"/>
                            </a:solidFill>
                          </a:ln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00</a:t>
                      </a:r>
                      <a:endParaRPr lang="ru-RU" sz="1500" dirty="0">
                        <a:ln>
                          <a:solidFill>
                            <a:srgbClr val="FF0000"/>
                          </a:solidFill>
                        </a:ln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riblet"/>
                      <a:lightRig rig="flood" dir="t"/>
                    </a:cell3D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ln>
                            <a:solidFill>
                              <a:srgbClr val="FF0000"/>
                            </a:solidFill>
                          </a:ln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5 244,3</a:t>
                      </a:r>
                      <a:endParaRPr lang="ru-RU" sz="1500" dirty="0">
                        <a:ln>
                          <a:solidFill>
                            <a:srgbClr val="FF0000"/>
                          </a:solidFill>
                        </a:ln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riblet"/>
                      <a:lightRig rig="flood" dir="t"/>
                    </a:cell3D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ln>
                            <a:solidFill>
                              <a:srgbClr val="FF0000"/>
                            </a:solidFill>
                          </a:ln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4 562,5</a:t>
                      </a:r>
                      <a:endParaRPr lang="ru-RU" sz="1500" dirty="0">
                        <a:ln>
                          <a:solidFill>
                            <a:srgbClr val="FF0000"/>
                          </a:solidFill>
                        </a:ln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riblet"/>
                      <a:lightRig rig="flood" dir="t"/>
                    </a:cell3D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ln>
                            <a:solidFill>
                              <a:srgbClr val="FF0000"/>
                            </a:solidFill>
                          </a:ln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4 195,4</a:t>
                      </a:r>
                      <a:endParaRPr lang="ru-RU" sz="1500" dirty="0">
                        <a:ln>
                          <a:solidFill>
                            <a:srgbClr val="FF0000"/>
                          </a:solidFill>
                        </a:ln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riblet"/>
                      <a:lightRig rig="flood" dir="t"/>
                    </a:cell3D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871807">
                <a:tc>
                  <a:txBody>
                    <a:bodyPr/>
                    <a:lstStyle/>
                    <a:p>
                      <a:pPr algn="ctr"/>
                      <a:r>
                        <a:rPr lang="ru-RU" sz="1500" i="1" dirty="0" smtClean="0">
                          <a:ln>
                            <a:solidFill>
                              <a:srgbClr val="002060"/>
                            </a:solidFill>
                          </a:ln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Условно утвержденные расходы</a:t>
                      </a:r>
                      <a:endParaRPr lang="ru-RU" sz="1500" i="1" dirty="0">
                        <a:ln>
                          <a:solidFill>
                            <a:srgbClr val="002060"/>
                          </a:solidFill>
                        </a:ln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riblet"/>
                      <a:lightRig rig="flood" dir="t"/>
                    </a:cell3D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500" dirty="0">
                        <a:ln>
                          <a:solidFill>
                            <a:srgbClr val="FF0000"/>
                          </a:solidFill>
                        </a:ln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riblet"/>
                      <a:lightRig rig="flood" dir="t"/>
                    </a:cell3D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500" dirty="0">
                        <a:ln>
                          <a:solidFill>
                            <a:srgbClr val="FF0000"/>
                          </a:solidFill>
                        </a:ln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riblet"/>
                      <a:lightRig rig="flood" dir="t"/>
                    </a:cell3D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ln>
                            <a:solidFill>
                              <a:srgbClr val="FF0000"/>
                            </a:solidFill>
                          </a:ln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500" dirty="0">
                        <a:ln>
                          <a:solidFill>
                            <a:srgbClr val="FF0000"/>
                          </a:solidFill>
                        </a:ln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riblet"/>
                      <a:lightRig rig="flood" dir="t"/>
                    </a:cell3D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ln>
                            <a:solidFill>
                              <a:srgbClr val="FF0000"/>
                            </a:solidFill>
                          </a:ln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3 747,2</a:t>
                      </a:r>
                      <a:endParaRPr lang="ru-RU" sz="1500" dirty="0">
                        <a:ln>
                          <a:solidFill>
                            <a:srgbClr val="FF0000"/>
                          </a:solidFill>
                        </a:ln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riblet"/>
                      <a:lightRig rig="flood" dir="t"/>
                    </a:cell3D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ln>
                            <a:solidFill>
                              <a:srgbClr val="FF0000"/>
                            </a:solidFill>
                          </a:ln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7 839,8</a:t>
                      </a:r>
                      <a:endParaRPr lang="ru-RU" sz="1500" dirty="0">
                        <a:ln>
                          <a:solidFill>
                            <a:srgbClr val="FF0000"/>
                          </a:solidFill>
                        </a:ln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riblet"/>
                      <a:lightRig rig="flood" dir="t"/>
                    </a:cell3D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553745"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ln>
                            <a:solidFill>
                              <a:srgbClr val="002060"/>
                            </a:solidFill>
                          </a:ln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Итого расходов</a:t>
                      </a:r>
                      <a:endParaRPr lang="ru-RU" sz="1500" dirty="0">
                        <a:ln>
                          <a:solidFill>
                            <a:srgbClr val="002060"/>
                          </a:solidFill>
                        </a:ln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riblet"/>
                      <a:lightRig rig="flood" dir="t"/>
                    </a:cell3D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500" dirty="0">
                        <a:ln>
                          <a:solidFill>
                            <a:srgbClr val="FF0000"/>
                          </a:solidFill>
                        </a:ln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riblet"/>
                      <a:lightRig rig="flood" dir="t"/>
                    </a:cell3D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500" dirty="0">
                        <a:ln>
                          <a:solidFill>
                            <a:srgbClr val="FF0000"/>
                          </a:solidFill>
                        </a:ln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riblet"/>
                      <a:lightRig rig="flood" dir="t"/>
                    </a:cell3D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ln>
                            <a:solidFill>
                              <a:srgbClr val="FF0000"/>
                            </a:solidFill>
                          </a:ln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448 970,4</a:t>
                      </a:r>
                      <a:endParaRPr lang="ru-RU" sz="1500" dirty="0">
                        <a:ln>
                          <a:solidFill>
                            <a:srgbClr val="FF0000"/>
                          </a:solidFill>
                        </a:ln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riblet"/>
                      <a:lightRig rig="flood" dir="t"/>
                    </a:cell3D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ln>
                            <a:solidFill>
                              <a:srgbClr val="FF0000"/>
                            </a:solidFill>
                          </a:ln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378 316,3</a:t>
                      </a:r>
                      <a:endParaRPr lang="ru-RU" sz="1500" dirty="0">
                        <a:ln>
                          <a:solidFill>
                            <a:srgbClr val="FF0000"/>
                          </a:solidFill>
                        </a:ln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riblet"/>
                      <a:lightRig rig="flood" dir="t"/>
                    </a:cell3D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ln>
                            <a:solidFill>
                              <a:srgbClr val="FF0000"/>
                            </a:solidFill>
                          </a:ln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382 728,4</a:t>
                      </a:r>
                      <a:endParaRPr lang="ru-RU" sz="1500" dirty="0">
                        <a:ln>
                          <a:solidFill>
                            <a:srgbClr val="FF0000"/>
                          </a:solidFill>
                        </a:ln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riblet"/>
                      <a:lightRig rig="flood" dir="t"/>
                    </a:cell3D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8066333" y="928670"/>
            <a:ext cx="10490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тыс.руб.</a:t>
            </a:r>
            <a:endParaRPr lang="ru-RU" b="1" dirty="0">
              <a:ln>
                <a:solidFill>
                  <a:srgbClr val="002060"/>
                </a:solidFill>
              </a:ln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ages.jpg"/>
          <p:cNvPicPr>
            <a:picLocks noChangeAspect="1"/>
          </p:cNvPicPr>
          <p:nvPr/>
        </p:nvPicPr>
        <p:blipFill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99359624"/>
              </p:ext>
            </p:extLst>
          </p:nvPr>
        </p:nvGraphicFramePr>
        <p:xfrm>
          <a:off x="0" y="1357299"/>
          <a:ext cx="9143999" cy="4114800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4000496"/>
                <a:gridCol w="1785950"/>
                <a:gridCol w="1643074"/>
                <a:gridCol w="1714479"/>
              </a:tblGrid>
              <a:tr h="243653">
                <a:tc>
                  <a:txBody>
                    <a:bodyPr/>
                    <a:lstStyle/>
                    <a:p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B w="381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n>
                            <a:solidFill>
                              <a:srgbClr val="0F511F"/>
                            </a:solidFill>
                          </a:ln>
                          <a:solidFill>
                            <a:srgbClr val="0F511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План 2023 г.</a:t>
                      </a:r>
                      <a:endParaRPr lang="ru-RU" sz="2000" dirty="0">
                        <a:ln>
                          <a:solidFill>
                            <a:srgbClr val="0F511F"/>
                          </a:solidFill>
                        </a:ln>
                        <a:solidFill>
                          <a:srgbClr val="0F511F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n>
                            <a:solidFill>
                              <a:srgbClr val="0F511F"/>
                            </a:solidFill>
                          </a:ln>
                          <a:solidFill>
                            <a:srgbClr val="0F511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План 2024 г.</a:t>
                      </a:r>
                      <a:endParaRPr lang="ru-RU" sz="2000" dirty="0">
                        <a:ln>
                          <a:solidFill>
                            <a:srgbClr val="0F511F"/>
                          </a:solidFill>
                        </a:ln>
                        <a:solidFill>
                          <a:srgbClr val="0F511F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n>
                            <a:solidFill>
                              <a:srgbClr val="0F511F"/>
                            </a:solidFill>
                          </a:ln>
                          <a:solidFill>
                            <a:srgbClr val="0F511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План 2025 г.</a:t>
                      </a:r>
                      <a:endParaRPr lang="ru-RU" sz="2000" dirty="0">
                        <a:ln>
                          <a:solidFill>
                            <a:srgbClr val="0F511F"/>
                          </a:solidFill>
                        </a:ln>
                        <a:solidFill>
                          <a:srgbClr val="0F511F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9169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kern="1200" baseline="0" dirty="0" smtClean="0">
                          <a:ln>
                            <a:solidFill>
                              <a:srgbClr val="0F511F"/>
                            </a:solidFill>
                          </a:ln>
                          <a:solidFill>
                            <a:srgbClr val="0F511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Педагогические работники дошкольных образовательных учреждений </a:t>
                      </a:r>
                      <a:endParaRPr lang="ru-RU" sz="2000" kern="1200" baseline="0" dirty="0" smtClean="0">
                        <a:ln>
                          <a:solidFill>
                            <a:srgbClr val="0F511F"/>
                          </a:solidFill>
                        </a:ln>
                        <a:solidFill>
                          <a:srgbClr val="0F511F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37262,10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41064,70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41064,70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9169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kern="1200" baseline="0" dirty="0" smtClean="0">
                          <a:ln>
                            <a:solidFill>
                              <a:srgbClr val="0F511F"/>
                            </a:solidFill>
                          </a:ln>
                          <a:solidFill>
                            <a:srgbClr val="0F511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Педагогические работники образовательных учреждений общего образования </a:t>
                      </a:r>
                      <a:endParaRPr lang="ru-RU" sz="2000" kern="1200" baseline="0" dirty="0" smtClean="0">
                        <a:ln>
                          <a:solidFill>
                            <a:srgbClr val="0F511F"/>
                          </a:solidFill>
                        </a:ln>
                        <a:solidFill>
                          <a:srgbClr val="0F511F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37262,10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41064,70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41064,70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9169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kern="1200" baseline="0" dirty="0" smtClean="0">
                          <a:ln>
                            <a:solidFill>
                              <a:srgbClr val="0F511F"/>
                            </a:solidFill>
                          </a:ln>
                          <a:solidFill>
                            <a:srgbClr val="0F511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Педагогические работники учреждений дополнительного образования детей </a:t>
                      </a:r>
                      <a:endParaRPr lang="ru-RU" sz="2000" kern="1200" baseline="0" dirty="0" smtClean="0">
                        <a:ln>
                          <a:solidFill>
                            <a:srgbClr val="0F511F"/>
                          </a:solidFill>
                        </a:ln>
                        <a:solidFill>
                          <a:srgbClr val="0F511F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37262,10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41064,70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41064,70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24365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kern="1200" baseline="0" dirty="0" smtClean="0">
                          <a:ln>
                            <a:solidFill>
                              <a:srgbClr val="0F511F"/>
                            </a:solidFill>
                          </a:ln>
                          <a:solidFill>
                            <a:srgbClr val="0F511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Работники учреждений культуры 	</a:t>
                      </a:r>
                      <a:endParaRPr lang="ru-RU" sz="2000" kern="1200" baseline="0" dirty="0" smtClean="0">
                        <a:ln>
                          <a:solidFill>
                            <a:srgbClr val="0F511F"/>
                          </a:solidFill>
                        </a:ln>
                        <a:solidFill>
                          <a:srgbClr val="0F511F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37262,10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41064,70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41064,70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1428728" y="0"/>
            <a:ext cx="7429552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750" dirty="0" smtClean="0">
                <a:ln>
                  <a:solidFill>
                    <a:srgbClr val="390FB1"/>
                  </a:solidFill>
                </a:ln>
                <a:solidFill>
                  <a:srgbClr val="390FB1"/>
                </a:solidFill>
                <a:latin typeface="Times New Roman" pitchFamily="18" charset="0"/>
                <a:cs typeface="Times New Roman" pitchFamily="18" charset="0"/>
              </a:rPr>
              <a:t>Прогнозируемые размеры средней заработной платы по отдельным категориям работников бюджетного сектора экономики, обозначенных в Указах Президента Российской Федерации 2012 года, по </a:t>
            </a:r>
            <a:r>
              <a:rPr lang="ru-RU" sz="1750" dirty="0" err="1" smtClean="0">
                <a:ln>
                  <a:solidFill>
                    <a:srgbClr val="390FB1"/>
                  </a:solidFill>
                </a:ln>
                <a:solidFill>
                  <a:srgbClr val="390FB1"/>
                </a:solidFill>
                <a:latin typeface="Times New Roman" pitchFamily="18" charset="0"/>
                <a:cs typeface="Times New Roman" pitchFamily="18" charset="0"/>
              </a:rPr>
              <a:t>Хомутовскому</a:t>
            </a:r>
            <a:r>
              <a:rPr lang="ru-RU" sz="1750" dirty="0" smtClean="0">
                <a:ln>
                  <a:solidFill>
                    <a:srgbClr val="390FB1"/>
                  </a:solidFill>
                </a:ln>
                <a:solidFill>
                  <a:srgbClr val="390FB1"/>
                </a:solidFill>
                <a:latin typeface="Times New Roman" pitchFamily="18" charset="0"/>
                <a:cs typeface="Times New Roman" pitchFamily="18" charset="0"/>
              </a:rPr>
              <a:t> району на 2023 год и на плановый период 2024 и 2025 годов* (рублей) </a:t>
            </a:r>
            <a:endParaRPr lang="ru-RU" sz="1750" dirty="0">
              <a:ln>
                <a:solidFill>
                  <a:srgbClr val="390FB1"/>
                </a:solidFill>
              </a:ln>
              <a:solidFill>
                <a:srgbClr val="390FB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0" y="5657671"/>
            <a:ext cx="91440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 smtClean="0">
                <a:ln>
                  <a:solidFill>
                    <a:srgbClr val="7030A0"/>
                  </a:solidFill>
                </a:ln>
                <a:solidFill>
                  <a:srgbClr val="390FB1"/>
                </a:solidFill>
                <a:latin typeface="Times New Roman" pitchFamily="18" charset="0"/>
                <a:cs typeface="Times New Roman" pitchFamily="18" charset="0"/>
              </a:rPr>
              <a:t>*прогнозные значения средней зарплаты могут быть уточнены после согласования отделами Хомутовского района изменений в Планы мероприятий («дорожные карты») в сфере образования, культуры .</a:t>
            </a:r>
            <a:endParaRPr lang="ru-RU" i="1" dirty="0">
              <a:ln>
                <a:solidFill>
                  <a:srgbClr val="7030A0"/>
                </a:solidFill>
              </a:ln>
              <a:solidFill>
                <a:srgbClr val="390FB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am_69068_4031994_744825.jpg"/>
          <p:cNvPicPr>
            <a:picLocks noChangeAspect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000100" y="0"/>
            <a:ext cx="664373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ЗАЧЕМ НУЖЕН ПРОГРАММНЫЙ БЮДЖЕТ?</a:t>
            </a:r>
            <a:endParaRPr lang="ru-RU" sz="22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714480" y="571481"/>
            <a:ext cx="7429520" cy="20928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000"/>
            <a:endParaRPr lang="ru-RU" dirty="0" smtClean="0"/>
          </a:p>
          <a:p>
            <a:pPr indent="450000" algn="just"/>
            <a:r>
              <a:rPr lang="ru-RU" sz="1600" b="1" i="1" dirty="0" smtClean="0">
                <a:solidFill>
                  <a:srgbClr val="0F511F"/>
                </a:solidFill>
                <a:latin typeface="Times New Roman" pitchFamily="18" charset="0"/>
                <a:cs typeface="Times New Roman" pitchFamily="18" charset="0"/>
              </a:rPr>
              <a:t>Бюджет Хомутовского района формируется в «программном» формате на основе муниципальных программ. Это связано со вступившими в силу изменениями в Бюджетный кодекс РФ в 2014 году. Каждая муниципальная программа увязывает бюджетные ассигнования с результатами их использования для достижения заявленных целей. Таким образом, программный бюджет призван повысить качество формирования и исполнения главного финансового документа. </a:t>
            </a:r>
            <a:endParaRPr lang="ru-RU" sz="1600" b="1" dirty="0">
              <a:solidFill>
                <a:srgbClr val="0F511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mortgage4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72390" y="0"/>
            <a:ext cx="1471610" cy="714356"/>
          </a:xfrm>
          <a:prstGeom prst="rect">
            <a:avLst/>
          </a:prstGeom>
        </p:spPr>
      </p:pic>
      <p:pic>
        <p:nvPicPr>
          <p:cNvPr id="7" name="Рисунок 6" descr="Полезная-информация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-1800000">
            <a:off x="-250019" y="952425"/>
            <a:ext cx="2132195" cy="1285884"/>
          </a:xfrm>
          <a:prstGeom prst="rect">
            <a:avLst/>
          </a:prstGeom>
        </p:spPr>
      </p:pic>
      <p:sp>
        <p:nvSpPr>
          <p:cNvPr id="8" name="Скругленный прямоугольник 7"/>
          <p:cNvSpPr/>
          <p:nvPr/>
        </p:nvSpPr>
        <p:spPr>
          <a:xfrm>
            <a:off x="214282" y="4000504"/>
            <a:ext cx="2071702" cy="1128714"/>
          </a:xfrm>
          <a:prstGeom prst="roundRect">
            <a:avLst/>
          </a:prstGeom>
          <a:solidFill>
            <a:srgbClr val="CCFF99"/>
          </a:solidFill>
          <a:ln>
            <a:solidFill>
              <a:srgbClr val="0F511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700" b="1" i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ПРОГРАММНЫЙ БЮДЖЕТ </a:t>
            </a:r>
            <a:r>
              <a:rPr lang="ru-RU" b="1" i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b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это</a:t>
            </a:r>
            <a:endParaRPr lang="ru-RU" b="1" dirty="0">
              <a:ln>
                <a:solidFill>
                  <a:srgbClr val="002060"/>
                </a:solidFill>
              </a:ln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Левая фигурная скобка 8"/>
          <p:cNvSpPr/>
          <p:nvPr/>
        </p:nvSpPr>
        <p:spPr>
          <a:xfrm>
            <a:off x="2357422" y="2714620"/>
            <a:ext cx="1071570" cy="4000528"/>
          </a:xfrm>
          <a:prstGeom prst="leftBrace">
            <a:avLst/>
          </a:prstGeom>
          <a:ln w="60325">
            <a:solidFill>
              <a:srgbClr val="0F511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3143240" y="2857496"/>
            <a:ext cx="5786478" cy="1285884"/>
          </a:xfrm>
          <a:prstGeom prst="roundRect">
            <a:avLst/>
          </a:prstGeom>
          <a:solidFill>
            <a:srgbClr val="FFFFCC"/>
          </a:solidFill>
          <a:ln>
            <a:solidFill>
              <a:srgbClr val="0F511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5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Повышение эффективности деятельности всех участников программы за счет полномасштабного охвата всех сфер деятельности органов местного самоуправления и, как следствие, бюджетных ассигнований, находящихся в их распоряжении. </a:t>
            </a:r>
            <a:endParaRPr lang="ru-RU" sz="15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3143240" y="4286256"/>
            <a:ext cx="5786478" cy="1071570"/>
          </a:xfrm>
          <a:prstGeom prst="roundRect">
            <a:avLst/>
          </a:prstGeom>
          <a:solidFill>
            <a:srgbClr val="FFFFCC"/>
          </a:solidFill>
          <a:ln>
            <a:solidFill>
              <a:srgbClr val="0F511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5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Обеспечение прозрачности расходования бюджетных средств, что позволяет увязать результаты, достигнутые в ходе реализации программ с бюджетными ресурсами, направленными на их достижение. </a:t>
            </a:r>
            <a:endParaRPr lang="ru-RU" sz="15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3143240" y="5572140"/>
            <a:ext cx="5786478" cy="1000132"/>
          </a:xfrm>
          <a:prstGeom prst="roundRect">
            <a:avLst/>
          </a:prstGeom>
          <a:solidFill>
            <a:srgbClr val="FFFFCC"/>
          </a:solidFill>
          <a:ln>
            <a:solidFill>
              <a:srgbClr val="0F511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5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Четкая определенная ответственность за достижение результатов. Вытекает из необходимости назначения исполнителя и соисполнителей, ответственных за реализацию муниципальной программы. </a:t>
            </a:r>
            <a:endParaRPr lang="ru-RU" sz="15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" name="Рисунок 12" descr="9121124614025ee638220c1a0449860ef0e554f6f_b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42844" y="5143512"/>
            <a:ext cx="2214578" cy="12858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am_69068_4031994_744825.jpg"/>
          <p:cNvPicPr>
            <a:picLocks noChangeAspect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442334" y="0"/>
            <a:ext cx="570166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ПРОГРАММНЫЙ БЮДЖЕТ</a:t>
            </a:r>
            <a:endParaRPr lang="ru-RU" sz="3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Без названия (1)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8662" y="0"/>
            <a:ext cx="2357454" cy="18573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142415154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8662" y="2643182"/>
            <a:ext cx="1643074" cy="121444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7" name="Стрелка вправо 6"/>
          <p:cNvSpPr/>
          <p:nvPr/>
        </p:nvSpPr>
        <p:spPr>
          <a:xfrm>
            <a:off x="2643174" y="3143248"/>
            <a:ext cx="571504" cy="357190"/>
          </a:xfrm>
          <a:prstGeom prst="rightArrow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rgbClr val="0F511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 rot="5400000">
            <a:off x="2643968" y="3356768"/>
            <a:ext cx="1285884" cy="1588"/>
          </a:xfrm>
          <a:prstGeom prst="line">
            <a:avLst/>
          </a:prstGeom>
          <a:ln w="41275" cmpd="sng">
            <a:solidFill>
              <a:srgbClr val="0F511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>
            <a:off x="3286116" y="2714620"/>
            <a:ext cx="500066" cy="1588"/>
          </a:xfrm>
          <a:prstGeom prst="straightConnector1">
            <a:avLst/>
          </a:prstGeom>
          <a:ln w="41275">
            <a:solidFill>
              <a:srgbClr val="0F511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>
            <a:off x="3286116" y="3286124"/>
            <a:ext cx="500066" cy="1588"/>
          </a:xfrm>
          <a:prstGeom prst="straightConnector1">
            <a:avLst/>
          </a:prstGeom>
          <a:ln w="41275">
            <a:solidFill>
              <a:srgbClr val="0F511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>
            <a:off x="3286116" y="4000504"/>
            <a:ext cx="500066" cy="1588"/>
          </a:xfrm>
          <a:prstGeom prst="straightConnector1">
            <a:avLst/>
          </a:prstGeom>
          <a:ln w="41275">
            <a:solidFill>
              <a:srgbClr val="0F511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Прямоугольник 16"/>
          <p:cNvSpPr/>
          <p:nvPr/>
        </p:nvSpPr>
        <p:spPr>
          <a:xfrm>
            <a:off x="3786182" y="2571744"/>
            <a:ext cx="1143008" cy="35719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rgbClr val="0F511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Задача 1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3786182" y="3143248"/>
            <a:ext cx="1143008" cy="35719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rgbClr val="0F511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Задача 2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3786182" y="3857628"/>
            <a:ext cx="1143008" cy="35719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rgbClr val="0F511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Задача 3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0" name="Прямая со стрелкой 19"/>
          <p:cNvCxnSpPr/>
          <p:nvPr/>
        </p:nvCxnSpPr>
        <p:spPr>
          <a:xfrm>
            <a:off x="4929190" y="2714620"/>
            <a:ext cx="285752" cy="1588"/>
          </a:xfrm>
          <a:prstGeom prst="straightConnector1">
            <a:avLst/>
          </a:prstGeom>
          <a:ln w="41275">
            <a:solidFill>
              <a:srgbClr val="0F511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Семиугольник 20"/>
          <p:cNvSpPr/>
          <p:nvPr/>
        </p:nvSpPr>
        <p:spPr>
          <a:xfrm>
            <a:off x="5214942" y="2428868"/>
            <a:ext cx="642942" cy="500066"/>
          </a:xfrm>
          <a:prstGeom prst="heptagon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rgbClr val="0F511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n>
                  <a:solidFill>
                    <a:sysClr val="windowText" lastClr="00000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dirty="0">
              <a:ln>
                <a:solidFill>
                  <a:sysClr val="windowText" lastClr="000000"/>
                </a:solidFill>
              </a:ln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5" name="Прямая со стрелкой 24"/>
          <p:cNvCxnSpPr/>
          <p:nvPr/>
        </p:nvCxnSpPr>
        <p:spPr>
          <a:xfrm>
            <a:off x="5857884" y="2714620"/>
            <a:ext cx="285752" cy="1588"/>
          </a:xfrm>
          <a:prstGeom prst="straightConnector1">
            <a:avLst/>
          </a:prstGeom>
          <a:ln w="41275">
            <a:solidFill>
              <a:srgbClr val="0F511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Семиугольник 25"/>
          <p:cNvSpPr/>
          <p:nvPr/>
        </p:nvSpPr>
        <p:spPr>
          <a:xfrm>
            <a:off x="6143636" y="2428868"/>
            <a:ext cx="642942" cy="500066"/>
          </a:xfrm>
          <a:prstGeom prst="heptagon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rgbClr val="0F511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n>
                  <a:solidFill>
                    <a:sysClr val="windowText" lastClr="00000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endParaRPr lang="ru-RU" dirty="0">
              <a:ln>
                <a:solidFill>
                  <a:sysClr val="windowText" lastClr="000000"/>
                </a:solidFill>
              </a:ln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7" name="Прямая со стрелкой 26"/>
          <p:cNvCxnSpPr/>
          <p:nvPr/>
        </p:nvCxnSpPr>
        <p:spPr>
          <a:xfrm>
            <a:off x="6786578" y="2714620"/>
            <a:ext cx="285752" cy="1588"/>
          </a:xfrm>
          <a:prstGeom prst="straightConnector1">
            <a:avLst/>
          </a:prstGeom>
          <a:ln w="41275">
            <a:solidFill>
              <a:srgbClr val="0F511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Семиугольник 27"/>
          <p:cNvSpPr/>
          <p:nvPr/>
        </p:nvSpPr>
        <p:spPr>
          <a:xfrm>
            <a:off x="7072330" y="2428868"/>
            <a:ext cx="642942" cy="500066"/>
          </a:xfrm>
          <a:prstGeom prst="heptagon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rgbClr val="0F511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n>
                  <a:solidFill>
                    <a:sysClr val="windowText" lastClr="00000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endParaRPr lang="ru-RU" dirty="0">
              <a:ln>
                <a:solidFill>
                  <a:sysClr val="windowText" lastClr="000000"/>
                </a:solidFill>
              </a:ln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9" name="Прямая со стрелкой 28"/>
          <p:cNvCxnSpPr/>
          <p:nvPr/>
        </p:nvCxnSpPr>
        <p:spPr>
          <a:xfrm>
            <a:off x="4929190" y="3286124"/>
            <a:ext cx="285752" cy="1588"/>
          </a:xfrm>
          <a:prstGeom prst="straightConnector1">
            <a:avLst/>
          </a:prstGeom>
          <a:ln w="41275">
            <a:solidFill>
              <a:srgbClr val="0F511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 стрелкой 29"/>
          <p:cNvCxnSpPr/>
          <p:nvPr/>
        </p:nvCxnSpPr>
        <p:spPr>
          <a:xfrm>
            <a:off x="4929190" y="4000504"/>
            <a:ext cx="285752" cy="1588"/>
          </a:xfrm>
          <a:prstGeom prst="straightConnector1">
            <a:avLst/>
          </a:prstGeom>
          <a:ln w="41275">
            <a:solidFill>
              <a:srgbClr val="0F511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Семиугольник 30"/>
          <p:cNvSpPr/>
          <p:nvPr/>
        </p:nvSpPr>
        <p:spPr>
          <a:xfrm>
            <a:off x="5214942" y="3000372"/>
            <a:ext cx="642942" cy="500066"/>
          </a:xfrm>
          <a:prstGeom prst="heptagon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rgbClr val="0F511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n>
                  <a:solidFill>
                    <a:sysClr val="windowText" lastClr="00000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dirty="0">
              <a:ln>
                <a:solidFill>
                  <a:sysClr val="windowText" lastClr="000000"/>
                </a:solidFill>
              </a:ln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2" name="Семиугольник 31"/>
          <p:cNvSpPr/>
          <p:nvPr/>
        </p:nvSpPr>
        <p:spPr>
          <a:xfrm>
            <a:off x="5214942" y="3714752"/>
            <a:ext cx="642942" cy="500066"/>
          </a:xfrm>
          <a:prstGeom prst="heptagon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rgbClr val="0F511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n>
                  <a:solidFill>
                    <a:sysClr val="windowText" lastClr="00000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dirty="0">
              <a:ln>
                <a:solidFill>
                  <a:sysClr val="windowText" lastClr="000000"/>
                </a:solidFill>
              </a:ln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33" name="Прямая со стрелкой 32"/>
          <p:cNvCxnSpPr/>
          <p:nvPr/>
        </p:nvCxnSpPr>
        <p:spPr>
          <a:xfrm>
            <a:off x="5857884" y="3286124"/>
            <a:ext cx="285752" cy="1588"/>
          </a:xfrm>
          <a:prstGeom prst="straightConnector1">
            <a:avLst/>
          </a:prstGeom>
          <a:ln w="41275">
            <a:solidFill>
              <a:srgbClr val="0F511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 стрелкой 33"/>
          <p:cNvCxnSpPr/>
          <p:nvPr/>
        </p:nvCxnSpPr>
        <p:spPr>
          <a:xfrm>
            <a:off x="5857884" y="4000504"/>
            <a:ext cx="285752" cy="1588"/>
          </a:xfrm>
          <a:prstGeom prst="straightConnector1">
            <a:avLst/>
          </a:prstGeom>
          <a:ln w="41275">
            <a:solidFill>
              <a:srgbClr val="0F511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Семиугольник 34"/>
          <p:cNvSpPr/>
          <p:nvPr/>
        </p:nvSpPr>
        <p:spPr>
          <a:xfrm>
            <a:off x="6143636" y="3000372"/>
            <a:ext cx="642942" cy="500066"/>
          </a:xfrm>
          <a:prstGeom prst="heptagon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rgbClr val="0F511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n>
                  <a:solidFill>
                    <a:sysClr val="windowText" lastClr="00000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endParaRPr lang="ru-RU" dirty="0">
              <a:ln>
                <a:solidFill>
                  <a:sysClr val="windowText" lastClr="000000"/>
                </a:solidFill>
              </a:ln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7" name="Семиугольник 36"/>
          <p:cNvSpPr/>
          <p:nvPr/>
        </p:nvSpPr>
        <p:spPr>
          <a:xfrm>
            <a:off x="6143636" y="3714752"/>
            <a:ext cx="642942" cy="500066"/>
          </a:xfrm>
          <a:prstGeom prst="heptagon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rgbClr val="0F511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n>
                  <a:solidFill>
                    <a:sysClr val="windowText" lastClr="00000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endParaRPr lang="ru-RU" dirty="0">
              <a:ln>
                <a:solidFill>
                  <a:sysClr val="windowText" lastClr="000000"/>
                </a:solidFill>
              </a:ln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38" name="Прямая со стрелкой 37"/>
          <p:cNvCxnSpPr/>
          <p:nvPr/>
        </p:nvCxnSpPr>
        <p:spPr>
          <a:xfrm>
            <a:off x="6786578" y="3286124"/>
            <a:ext cx="285752" cy="1588"/>
          </a:xfrm>
          <a:prstGeom prst="straightConnector1">
            <a:avLst/>
          </a:prstGeom>
          <a:ln w="41275">
            <a:solidFill>
              <a:srgbClr val="0F511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Семиугольник 38"/>
          <p:cNvSpPr/>
          <p:nvPr/>
        </p:nvSpPr>
        <p:spPr>
          <a:xfrm>
            <a:off x="7072330" y="3000372"/>
            <a:ext cx="642942" cy="500066"/>
          </a:xfrm>
          <a:prstGeom prst="heptagon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rgbClr val="0F511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n>
                  <a:solidFill>
                    <a:sysClr val="windowText" lastClr="00000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endParaRPr lang="ru-RU" dirty="0">
              <a:ln>
                <a:solidFill>
                  <a:sysClr val="windowText" lastClr="000000"/>
                </a:solidFill>
              </a:ln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40" name="Прямая со стрелкой 39"/>
          <p:cNvCxnSpPr/>
          <p:nvPr/>
        </p:nvCxnSpPr>
        <p:spPr>
          <a:xfrm>
            <a:off x="6786578" y="4000504"/>
            <a:ext cx="285752" cy="1588"/>
          </a:xfrm>
          <a:prstGeom prst="straightConnector1">
            <a:avLst/>
          </a:prstGeom>
          <a:ln w="41275">
            <a:solidFill>
              <a:srgbClr val="0F511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Семиугольник 40"/>
          <p:cNvSpPr/>
          <p:nvPr/>
        </p:nvSpPr>
        <p:spPr>
          <a:xfrm>
            <a:off x="7072330" y="3714752"/>
            <a:ext cx="642942" cy="500066"/>
          </a:xfrm>
          <a:prstGeom prst="heptagon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rgbClr val="0F511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n>
                  <a:solidFill>
                    <a:sysClr val="windowText" lastClr="00000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endParaRPr lang="ru-RU" dirty="0">
              <a:ln>
                <a:solidFill>
                  <a:sysClr val="windowText" lastClr="000000"/>
                </a:solidFill>
              </a:ln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4" name="Дуга 43"/>
          <p:cNvSpPr/>
          <p:nvPr/>
        </p:nvSpPr>
        <p:spPr>
          <a:xfrm>
            <a:off x="357158" y="1857364"/>
            <a:ext cx="8001056" cy="2786082"/>
          </a:xfrm>
          <a:prstGeom prst="arc">
            <a:avLst>
              <a:gd name="adj1" fmla="val 16309722"/>
              <a:gd name="adj2" fmla="val 21572589"/>
            </a:avLst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Дуга 44"/>
          <p:cNvSpPr/>
          <p:nvPr/>
        </p:nvSpPr>
        <p:spPr>
          <a:xfrm flipH="1">
            <a:off x="642910" y="1857364"/>
            <a:ext cx="7786742" cy="2938482"/>
          </a:xfrm>
          <a:prstGeom prst="arc">
            <a:avLst>
              <a:gd name="adj1" fmla="val 16200000"/>
              <a:gd name="adj2" fmla="val 21572589"/>
            </a:avLst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Дуга 46"/>
          <p:cNvSpPr/>
          <p:nvPr/>
        </p:nvSpPr>
        <p:spPr>
          <a:xfrm rot="10616006" flipH="1">
            <a:off x="263472" y="1714935"/>
            <a:ext cx="8116989" cy="3285252"/>
          </a:xfrm>
          <a:prstGeom prst="arc">
            <a:avLst>
              <a:gd name="adj1" fmla="val 16200000"/>
              <a:gd name="adj2" fmla="val 21572589"/>
            </a:avLst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1" name="Дуга 50"/>
          <p:cNvSpPr/>
          <p:nvPr/>
        </p:nvSpPr>
        <p:spPr>
          <a:xfrm rot="10800000">
            <a:off x="642910" y="1500174"/>
            <a:ext cx="7858180" cy="3500462"/>
          </a:xfrm>
          <a:prstGeom prst="arc">
            <a:avLst>
              <a:gd name="adj1" fmla="val 16309722"/>
              <a:gd name="adj2" fmla="val 21572589"/>
            </a:avLst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Овал 51"/>
          <p:cNvSpPr/>
          <p:nvPr/>
        </p:nvSpPr>
        <p:spPr>
          <a:xfrm>
            <a:off x="214282" y="5214950"/>
            <a:ext cx="2143140" cy="1071570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rgbClr val="7030A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ln>
                  <a:solidFill>
                    <a:srgbClr val="0F511F"/>
                  </a:solidFill>
                </a:ln>
                <a:solidFill>
                  <a:srgbClr val="0F511F"/>
                </a:solidFill>
                <a:latin typeface="Times New Roman" pitchFamily="18" charset="0"/>
                <a:cs typeface="Times New Roman" pitchFamily="18" charset="0"/>
              </a:rPr>
              <a:t>Наличие ответственного исполнителя (соисполнителя)</a:t>
            </a:r>
            <a:endParaRPr lang="ru-RU" sz="1400" dirty="0">
              <a:ln>
                <a:solidFill>
                  <a:srgbClr val="0F511F"/>
                </a:solidFill>
              </a:ln>
              <a:solidFill>
                <a:srgbClr val="0F511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3" name="Овал 52"/>
          <p:cNvSpPr/>
          <p:nvPr/>
        </p:nvSpPr>
        <p:spPr>
          <a:xfrm>
            <a:off x="3571868" y="5572140"/>
            <a:ext cx="2143140" cy="1071570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rgbClr val="7030A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ln>
                  <a:solidFill>
                    <a:srgbClr val="0F511F"/>
                  </a:solidFill>
                </a:ln>
                <a:solidFill>
                  <a:srgbClr val="0F511F"/>
                </a:solidFill>
                <a:latin typeface="Times New Roman" pitchFamily="18" charset="0"/>
                <a:cs typeface="Times New Roman" pitchFamily="18" charset="0"/>
              </a:rPr>
              <a:t>Объем и источники финансирования</a:t>
            </a:r>
            <a:endParaRPr lang="ru-RU" sz="1400" dirty="0">
              <a:ln>
                <a:solidFill>
                  <a:srgbClr val="0F511F"/>
                </a:solidFill>
              </a:ln>
              <a:solidFill>
                <a:srgbClr val="0F511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4" name="Овал 53"/>
          <p:cNvSpPr/>
          <p:nvPr/>
        </p:nvSpPr>
        <p:spPr>
          <a:xfrm>
            <a:off x="6786578" y="5500702"/>
            <a:ext cx="2143140" cy="1071570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rgbClr val="7030A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ln>
                  <a:solidFill>
                    <a:srgbClr val="0F511F"/>
                  </a:solidFill>
                </a:ln>
                <a:solidFill>
                  <a:srgbClr val="0F511F"/>
                </a:solidFill>
                <a:latin typeface="Times New Roman" pitchFamily="18" charset="0"/>
                <a:cs typeface="Times New Roman" pitchFamily="18" charset="0"/>
              </a:rPr>
              <a:t>Ожидаемые конечные результаты</a:t>
            </a:r>
            <a:endParaRPr lang="ru-RU" sz="1400" dirty="0">
              <a:ln>
                <a:solidFill>
                  <a:srgbClr val="0F511F"/>
                </a:solidFill>
              </a:ln>
              <a:solidFill>
                <a:srgbClr val="0F511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5" name="Овал 54"/>
          <p:cNvSpPr/>
          <p:nvPr/>
        </p:nvSpPr>
        <p:spPr>
          <a:xfrm>
            <a:off x="7000860" y="1214422"/>
            <a:ext cx="2143140" cy="1071570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rgbClr val="7030A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ln>
                  <a:solidFill>
                    <a:srgbClr val="0F511F"/>
                  </a:solidFill>
                </a:ln>
                <a:solidFill>
                  <a:srgbClr val="0F511F"/>
                </a:solidFill>
                <a:latin typeface="Times New Roman" pitchFamily="18" charset="0"/>
                <a:cs typeface="Times New Roman" pitchFamily="18" charset="0"/>
              </a:rPr>
              <a:t>Программно-целевые инструменты</a:t>
            </a:r>
            <a:endParaRPr lang="ru-RU" sz="1400" dirty="0">
              <a:ln>
                <a:solidFill>
                  <a:srgbClr val="0F511F"/>
                </a:solidFill>
              </a:ln>
              <a:solidFill>
                <a:srgbClr val="0F511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6" name="Овал 55"/>
          <p:cNvSpPr/>
          <p:nvPr/>
        </p:nvSpPr>
        <p:spPr>
          <a:xfrm>
            <a:off x="4714876" y="500042"/>
            <a:ext cx="2143140" cy="1071570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rgbClr val="7030A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ln>
                  <a:solidFill>
                    <a:srgbClr val="0F511F"/>
                  </a:solidFill>
                </a:ln>
                <a:solidFill>
                  <a:srgbClr val="0F511F"/>
                </a:solidFill>
                <a:latin typeface="Times New Roman" pitchFamily="18" charset="0"/>
                <a:cs typeface="Times New Roman" pitchFamily="18" charset="0"/>
              </a:rPr>
              <a:t>Этапы и сроки реализации</a:t>
            </a:r>
            <a:endParaRPr lang="ru-RU" sz="1400" dirty="0">
              <a:ln>
                <a:solidFill>
                  <a:srgbClr val="0F511F"/>
                </a:solidFill>
              </a:ln>
              <a:solidFill>
                <a:srgbClr val="0F511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5143504" y="2000240"/>
            <a:ext cx="1857388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300" dirty="0" smtClean="0">
                <a:ln>
                  <a:solidFill>
                    <a:srgbClr val="0F511F"/>
                  </a:solidFill>
                </a:ln>
                <a:solidFill>
                  <a:srgbClr val="0F511F"/>
                </a:solidFill>
                <a:latin typeface="Times New Roman" pitchFamily="18" charset="0"/>
                <a:cs typeface="Times New Roman" pitchFamily="18" charset="0"/>
              </a:rPr>
              <a:t>мероприятия</a:t>
            </a:r>
            <a:endParaRPr lang="ru-RU" sz="2300" dirty="0">
              <a:ln>
                <a:solidFill>
                  <a:srgbClr val="0F511F"/>
                </a:solidFill>
              </a:ln>
              <a:solidFill>
                <a:srgbClr val="0F511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8" name="Стрелка вправо 57"/>
          <p:cNvSpPr/>
          <p:nvPr/>
        </p:nvSpPr>
        <p:spPr>
          <a:xfrm rot="16426386">
            <a:off x="5512209" y="1579562"/>
            <a:ext cx="348329" cy="355038"/>
          </a:xfrm>
          <a:prstGeom prst="rightArrow">
            <a:avLst/>
          </a:prstGeom>
          <a:solidFill>
            <a:srgbClr val="C00000"/>
          </a:soli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9" name="Стрелка вправо 58"/>
          <p:cNvSpPr/>
          <p:nvPr/>
        </p:nvSpPr>
        <p:spPr>
          <a:xfrm rot="17970141">
            <a:off x="7821833" y="2271840"/>
            <a:ext cx="304028" cy="355038"/>
          </a:xfrm>
          <a:prstGeom prst="rightArrow">
            <a:avLst/>
          </a:prstGeom>
          <a:solidFill>
            <a:srgbClr val="C00000"/>
          </a:soli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0" name="Стрелка вправо 59"/>
          <p:cNvSpPr/>
          <p:nvPr/>
        </p:nvSpPr>
        <p:spPr>
          <a:xfrm rot="3624962">
            <a:off x="6735819" y="4806694"/>
            <a:ext cx="1157003" cy="350589"/>
          </a:xfrm>
          <a:prstGeom prst="rightArrow">
            <a:avLst/>
          </a:prstGeom>
          <a:solidFill>
            <a:srgbClr val="C00000"/>
          </a:soli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1" name="Рисунок 60" descr="2be4db456eaf94d479d7caeb8b06b865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858148" y="4000504"/>
            <a:ext cx="1438268" cy="1652582"/>
          </a:xfrm>
          <a:prstGeom prst="rect">
            <a:avLst/>
          </a:prstGeom>
        </p:spPr>
      </p:pic>
      <p:sp>
        <p:nvSpPr>
          <p:cNvPr id="62" name="Стрелка вправо 61"/>
          <p:cNvSpPr/>
          <p:nvPr/>
        </p:nvSpPr>
        <p:spPr>
          <a:xfrm rot="5400000">
            <a:off x="4247227" y="5111094"/>
            <a:ext cx="571503" cy="350589"/>
          </a:xfrm>
          <a:prstGeom prst="rightArrow">
            <a:avLst/>
          </a:prstGeom>
          <a:solidFill>
            <a:srgbClr val="C00000"/>
          </a:soli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3" name="Стрелка вправо 62"/>
          <p:cNvSpPr/>
          <p:nvPr/>
        </p:nvSpPr>
        <p:spPr>
          <a:xfrm rot="7196437">
            <a:off x="834694" y="4601261"/>
            <a:ext cx="927356" cy="350589"/>
          </a:xfrm>
          <a:prstGeom prst="rightArrow">
            <a:avLst/>
          </a:prstGeom>
          <a:solidFill>
            <a:srgbClr val="C00000"/>
          </a:soli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4" name="Рисунок 63" descr="8380736.2f45ehjsys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1928794" y="4786322"/>
            <a:ext cx="1928826" cy="207167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4154.jpg"/>
          <p:cNvPicPr>
            <a:picLocks noChangeAspect="1"/>
          </p:cNvPicPr>
          <p:nvPr/>
        </p:nvPicPr>
        <p:blipFill>
          <a:blip r:embed="rId2">
            <a:duotone>
              <a:schemeClr val="accent4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0" y="1214422"/>
            <a:ext cx="5643570" cy="642942"/>
          </a:xfrm>
          <a:prstGeom prst="rect">
            <a:avLst/>
          </a:prstGeom>
          <a:solidFill>
            <a:srgbClr val="FFFFCC"/>
          </a:solidFill>
          <a:ln>
            <a:solidFill>
              <a:schemeClr val="accent6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СТРАТЕГИЯ ДОЛГОСРОЧНОГО РАЗВИТИЯ</a:t>
            </a:r>
            <a:endParaRPr lang="ru-RU" sz="1600" b="1" dirty="0">
              <a:ln>
                <a:solidFill>
                  <a:srgbClr val="002060"/>
                </a:solidFill>
              </a:ln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Равнобедренный треугольник 4"/>
          <p:cNvSpPr/>
          <p:nvPr/>
        </p:nvSpPr>
        <p:spPr>
          <a:xfrm rot="10800000">
            <a:off x="1928794" y="1857364"/>
            <a:ext cx="1857388" cy="214314"/>
          </a:xfrm>
          <a:prstGeom prst="triangle">
            <a:avLst>
              <a:gd name="adj" fmla="val 49254"/>
            </a:avLst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0" y="2071678"/>
            <a:ext cx="2928926" cy="1285884"/>
          </a:xfrm>
          <a:prstGeom prst="roundRect">
            <a:avLst/>
          </a:prstGeom>
          <a:solidFill>
            <a:srgbClr val="FFFFCC"/>
          </a:solidFill>
          <a:ln>
            <a:solidFill>
              <a:schemeClr val="accent6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350" b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Муниципальная программа «Развитие  культуры в  </a:t>
            </a:r>
            <a:r>
              <a:rPr lang="ru-RU" sz="1350" b="1" dirty="0" err="1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Хомутовском</a:t>
            </a:r>
            <a:r>
              <a:rPr lang="ru-RU" sz="1350" b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районе  Курской области»</a:t>
            </a:r>
            <a:endParaRPr lang="ru-RU" sz="1350" dirty="0">
              <a:ln>
                <a:solidFill>
                  <a:srgbClr val="002060"/>
                </a:solidFill>
              </a:ln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3000364" y="2071678"/>
            <a:ext cx="2786050" cy="1285884"/>
          </a:xfrm>
          <a:prstGeom prst="roundRect">
            <a:avLst/>
          </a:prstGeom>
          <a:solidFill>
            <a:srgbClr val="FFFFCC"/>
          </a:solidFill>
          <a:ln>
            <a:solidFill>
              <a:schemeClr val="accent6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ln>
                  <a:solidFill>
                    <a:srgbClr val="7030A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Ответственный исполнитель: </a:t>
            </a:r>
            <a:r>
              <a:rPr lang="ru-RU" sz="1400" dirty="0" smtClean="0">
                <a:ln>
                  <a:solidFill>
                    <a:srgbClr val="002060"/>
                  </a:solidFill>
                </a:ln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Отдел по вопросам </a:t>
            </a:r>
            <a:r>
              <a:rPr lang="ru-RU" sz="1400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культуры, </a:t>
            </a:r>
            <a:r>
              <a:rPr lang="ru-RU" sz="1400" dirty="0" err="1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молодёжи,физической</a:t>
            </a:r>
            <a:r>
              <a:rPr lang="ru-RU" sz="1400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культуры и спорта Администрации  Хомутовского района Курской области</a:t>
            </a:r>
            <a:endParaRPr lang="ru-RU" sz="1400" dirty="0">
              <a:ln>
                <a:solidFill>
                  <a:srgbClr val="002060"/>
                </a:solidFill>
              </a:ln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0" y="3429000"/>
            <a:ext cx="5715008" cy="714380"/>
          </a:xfrm>
          <a:prstGeom prst="rect">
            <a:avLst/>
          </a:prstGeom>
          <a:solidFill>
            <a:srgbClr val="FFFFCC"/>
          </a:solidFill>
          <a:ln>
            <a:solidFill>
              <a:schemeClr val="accent6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ln>
                  <a:solidFill>
                    <a:srgbClr val="7030A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Цель: </a:t>
            </a:r>
            <a:r>
              <a:rPr lang="ru-RU" sz="1400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реализация стратегической роли культуры как духовно-нравственного основания развития личности и единства  российского общества</a:t>
            </a:r>
            <a:endParaRPr lang="ru-RU" sz="1400" dirty="0">
              <a:ln>
                <a:solidFill>
                  <a:srgbClr val="002060"/>
                </a:solidFill>
              </a:ln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0" y="4214818"/>
            <a:ext cx="5715008" cy="2643182"/>
          </a:xfrm>
          <a:prstGeom prst="roundRect">
            <a:avLst/>
          </a:prstGeom>
          <a:solidFill>
            <a:srgbClr val="FFFFCC"/>
          </a:solidFill>
          <a:ln>
            <a:solidFill>
              <a:schemeClr val="accent6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500" dirty="0" smtClean="0">
              <a:ln>
                <a:solidFill>
                  <a:srgbClr val="7030A0"/>
                </a:solidFill>
              </a:ln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500" dirty="0" smtClean="0">
                <a:ln>
                  <a:solidFill>
                    <a:srgbClr val="7030A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Основные ожидаемые результаты реализации программы:</a:t>
            </a:r>
          </a:p>
          <a:p>
            <a:pPr>
              <a:buFontTx/>
              <a:buChar char="-"/>
            </a:pPr>
            <a:endParaRPr lang="ru-RU" sz="1400" dirty="0" smtClean="0">
              <a:ln>
                <a:solidFill>
                  <a:srgbClr val="002060"/>
                </a:solidFill>
              </a:ln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</a:pPr>
            <a:r>
              <a:rPr lang="ru-RU" sz="1400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укрепление единого культурного пространства района;</a:t>
            </a:r>
          </a:p>
          <a:p>
            <a:r>
              <a:rPr lang="ru-RU" sz="1400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выравнивание уровня доступности культурных благ независимо от размера доходов, социального статуса и места проживания;</a:t>
            </a:r>
          </a:p>
          <a:p>
            <a:r>
              <a:rPr lang="ru-RU" sz="1400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-преодоление диспропорций, вызванных разной степенью обеспеченности населения района учреждениями культуры в  сельской местности;</a:t>
            </a:r>
          </a:p>
          <a:p>
            <a:r>
              <a:rPr lang="ru-RU" sz="1400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-формирование культурной среды, отвечающей растущим потребностям личности и общества, повышение качества, разнообразия и эффективности услуг в сфере культуры.</a:t>
            </a:r>
          </a:p>
          <a:p>
            <a:pPr>
              <a:buFontTx/>
              <a:buChar char="-"/>
            </a:pP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1400" dirty="0" smtClean="0">
              <a:ln>
                <a:solidFill>
                  <a:srgbClr val="7030A0"/>
                </a:solidFill>
              </a:ln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5857884" y="1142984"/>
            <a:ext cx="3286116" cy="5715016"/>
          </a:xfrm>
          <a:prstGeom prst="roundRect">
            <a:avLst/>
          </a:prstGeom>
          <a:solidFill>
            <a:srgbClr val="92D050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Муниципальная целевая  программа – это документ, определяющий:</a:t>
            </a:r>
          </a:p>
          <a:p>
            <a:pPr algn="just"/>
            <a:endParaRPr lang="ru-RU" dirty="0" smtClean="0">
              <a:ln>
                <a:solidFill>
                  <a:srgbClr val="002060"/>
                </a:solidFill>
              </a:ln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ru-RU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цели и задачи</a:t>
            </a:r>
          </a:p>
          <a:p>
            <a:pPr algn="just"/>
            <a:r>
              <a:rPr lang="ru-RU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государственной политики в</a:t>
            </a:r>
          </a:p>
          <a:p>
            <a:pPr algn="just"/>
            <a:r>
              <a:rPr lang="ru-RU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определенной сфере;</a:t>
            </a:r>
          </a:p>
          <a:p>
            <a:pPr algn="just"/>
            <a:endParaRPr lang="ru-RU" dirty="0" smtClean="0">
              <a:ln>
                <a:solidFill>
                  <a:srgbClr val="002060"/>
                </a:solidFill>
              </a:ln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ru-RU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способы их достижения;</a:t>
            </a:r>
          </a:p>
          <a:p>
            <a:pPr algn="just"/>
            <a:endParaRPr lang="ru-RU" dirty="0" smtClean="0">
              <a:ln>
                <a:solidFill>
                  <a:srgbClr val="002060"/>
                </a:solidFill>
              </a:ln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ru-RU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примерные объемы используемых финансовых ресурсов.</a:t>
            </a:r>
          </a:p>
          <a:p>
            <a:pPr algn="ctr"/>
            <a:endParaRPr lang="ru-RU" dirty="0">
              <a:ln>
                <a:solidFill>
                  <a:srgbClr val="009900"/>
                </a:solidFill>
              </a:ln>
              <a:solidFill>
                <a:srgbClr val="0099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857356" y="285728"/>
            <a:ext cx="6036525" cy="52322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wrap="none" rtlCol="0">
            <a:spAutoFit/>
          </a:bodyPr>
          <a:lstStyle/>
          <a:p>
            <a:pPr algn="ctr"/>
            <a:r>
              <a:rPr lang="ru-RU" sz="2800" dirty="0" smtClean="0">
                <a:ln>
                  <a:solidFill>
                    <a:srgbClr val="7030A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Что такое муниципальная программа?</a:t>
            </a:r>
            <a:endParaRPr lang="ru-RU" sz="2800" dirty="0">
              <a:ln>
                <a:solidFill>
                  <a:srgbClr val="7030A0"/>
                </a:solidFill>
              </a:ln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litra-300x225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"/>
            <a:ext cx="9144000" cy="6857999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142975" y="0"/>
            <a:ext cx="8001025" cy="646331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rgbClr val="7030A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D60093"/>
                </a:solidFill>
                <a:latin typeface="Times New Roman" pitchFamily="18" charset="0"/>
                <a:cs typeface="Times New Roman" pitchFamily="18" charset="0"/>
              </a:rPr>
              <a:t>Расходы бюджета муниципального района на реализацию муниципальных программ Хомутовского района Курской области на 2023 год</a:t>
            </a:r>
            <a:endParaRPr lang="ru-RU" b="1" dirty="0">
              <a:solidFill>
                <a:srgbClr val="D60093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Стрелка вниз 10"/>
          <p:cNvSpPr/>
          <p:nvPr/>
        </p:nvSpPr>
        <p:spPr>
          <a:xfrm>
            <a:off x="2786050" y="571480"/>
            <a:ext cx="4071966" cy="571504"/>
          </a:xfrm>
          <a:prstGeom prst="downArrow">
            <a:avLst>
              <a:gd name="adj1" fmla="val 50000"/>
              <a:gd name="adj2" fmla="val 57080"/>
            </a:avLst>
          </a:prstGeom>
          <a:solidFill>
            <a:schemeClr val="accent4">
              <a:lumMod val="60000"/>
              <a:lumOff val="40000"/>
            </a:schemeClr>
          </a:solidFill>
          <a:ln>
            <a:solidFill>
              <a:srgbClr val="7030A0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000" b="1" dirty="0">
              <a:ln>
                <a:solidFill>
                  <a:srgbClr val="FFFF00"/>
                </a:solidFill>
              </a:ln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0" y="1285860"/>
            <a:ext cx="2143108" cy="914400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50000"/>
              </a:schemeClr>
            </a:solidFill>
          </a:ln>
          <a:effectLst>
            <a:innerShdw blurRad="63500" dist="50800" dir="108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Социальной направленности</a:t>
            </a:r>
            <a:endParaRPr lang="ru-RU" sz="1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2214546" y="1285860"/>
            <a:ext cx="2143140" cy="914400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50000"/>
              </a:schemeClr>
            </a:solidFill>
          </a:ln>
          <a:effectLst>
            <a:innerShdw blurRad="63500" dist="50800" dir="108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Обеспечение безопасных условий жизнедеятельности</a:t>
            </a:r>
            <a:endParaRPr lang="ru-RU" sz="1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4429124" y="1285860"/>
            <a:ext cx="2286016" cy="914400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50000"/>
              </a:schemeClr>
            </a:solidFill>
          </a:ln>
          <a:effectLst>
            <a:innerShdw blurRad="63500" dist="50800" dir="108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Поддержка отраслей экономики</a:t>
            </a:r>
            <a:endParaRPr lang="ru-RU" sz="1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6858016" y="1285860"/>
            <a:ext cx="2285984" cy="842962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50000"/>
              </a:schemeClr>
            </a:solidFill>
          </a:ln>
          <a:effectLst>
            <a:innerShdw blurRad="63500" dist="50800" dir="108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Общего характера</a:t>
            </a:r>
            <a:endParaRPr lang="ru-RU" sz="1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0" y="2285992"/>
            <a:ext cx="2143108" cy="500066"/>
          </a:xfrm>
          <a:prstGeom prst="roundRect">
            <a:avLst/>
          </a:prstGeom>
          <a:solidFill>
            <a:srgbClr val="00B0F0"/>
          </a:solidFill>
          <a:ln>
            <a:solidFill>
              <a:srgbClr val="0070C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3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Развитие образования –</a:t>
            </a:r>
          </a:p>
          <a:p>
            <a:pPr algn="ctr"/>
            <a:r>
              <a:rPr lang="ru-RU" sz="13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253 252 962 руб.</a:t>
            </a:r>
            <a:endParaRPr lang="ru-RU" sz="13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0" y="2857496"/>
            <a:ext cx="2143108" cy="928694"/>
          </a:xfrm>
          <a:prstGeom prst="roundRect">
            <a:avLst/>
          </a:prstGeom>
          <a:solidFill>
            <a:srgbClr val="00B0F0"/>
          </a:solidFill>
          <a:ln>
            <a:solidFill>
              <a:srgbClr val="0070C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3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Социальная поддержка граждан Хомутовского района –42 173 869 руб.</a:t>
            </a:r>
            <a:endParaRPr lang="ru-RU" sz="13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0" y="5357826"/>
            <a:ext cx="2143108" cy="1500174"/>
          </a:xfrm>
          <a:prstGeom prst="roundRect">
            <a:avLst/>
          </a:prstGeom>
          <a:solidFill>
            <a:srgbClr val="00B0F0"/>
          </a:solidFill>
          <a:ln>
            <a:solidFill>
              <a:srgbClr val="0070C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5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Повышение эффективности работы с молодежью, организация отдыха и оздоровления детей, молодежи, развитие физической культуры и спорта – 1 307 980 руб.</a:t>
            </a:r>
            <a:endParaRPr lang="ru-RU" sz="125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0" y="3857628"/>
            <a:ext cx="2143108" cy="428628"/>
          </a:xfrm>
          <a:prstGeom prst="roundRect">
            <a:avLst/>
          </a:prstGeom>
          <a:solidFill>
            <a:srgbClr val="00B0F0"/>
          </a:solidFill>
          <a:ln>
            <a:solidFill>
              <a:srgbClr val="0070C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3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Развитие культуры – </a:t>
            </a:r>
          </a:p>
          <a:p>
            <a:pPr algn="ctr"/>
            <a:r>
              <a:rPr lang="ru-RU" sz="13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68 911 879 руб.</a:t>
            </a:r>
            <a:endParaRPr lang="ru-RU" sz="13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0" y="4357694"/>
            <a:ext cx="2143108" cy="914400"/>
          </a:xfrm>
          <a:prstGeom prst="roundRect">
            <a:avLst/>
          </a:prstGeom>
          <a:solidFill>
            <a:srgbClr val="00B0F0"/>
          </a:solidFill>
          <a:ln>
            <a:solidFill>
              <a:srgbClr val="0070C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3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Содействие занятости населения Хомутовского района – 475 935 руб.</a:t>
            </a:r>
            <a:endParaRPr lang="ru-RU" sz="13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6858016" y="2857496"/>
            <a:ext cx="2285984" cy="500066"/>
          </a:xfrm>
          <a:prstGeom prst="roundRect">
            <a:avLst/>
          </a:prstGeom>
          <a:solidFill>
            <a:schemeClr val="accent3">
              <a:lumMod val="50000"/>
            </a:schemeClr>
          </a:solidFill>
          <a:ln>
            <a:solidFill>
              <a:srgbClr val="0F511F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Развитие архивного дела -  273 145 руб.</a:t>
            </a:r>
            <a:endParaRPr lang="ru-RU" sz="1200" b="1" dirty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4500562" y="2857496"/>
            <a:ext cx="2214578" cy="1285884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2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300" b="1" dirty="0" smtClean="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Развитие транспортной системы, обеспечение перевозки пассажиров в </a:t>
            </a:r>
            <a:r>
              <a:rPr lang="ru-RU" sz="1300" b="1" dirty="0" err="1" smtClean="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Хомутовском</a:t>
            </a:r>
            <a:r>
              <a:rPr lang="ru-RU" sz="1300" b="1" dirty="0" smtClean="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 районе –</a:t>
            </a:r>
          </a:p>
          <a:p>
            <a:pPr algn="ctr"/>
            <a:r>
              <a:rPr lang="ru-RU" sz="1300" b="1" dirty="0" smtClean="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14 933 930 руб.</a:t>
            </a:r>
            <a:endParaRPr lang="ru-RU" sz="1300" b="1" dirty="0">
              <a:solidFill>
                <a:srgbClr val="FFFF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" name="Скругленный прямоугольник 25"/>
          <p:cNvSpPr/>
          <p:nvPr/>
        </p:nvSpPr>
        <p:spPr>
          <a:xfrm>
            <a:off x="2214546" y="3143248"/>
            <a:ext cx="2143108" cy="1643074"/>
          </a:xfrm>
          <a:prstGeom prst="roundRect">
            <a:avLst/>
          </a:prstGeom>
          <a:solidFill>
            <a:srgbClr val="7030A0"/>
          </a:solidFill>
          <a:ln>
            <a:solidFill>
              <a:srgbClr val="00206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Обеспечение общественного порядка и противодействия преступности в </a:t>
            </a:r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Хомутовском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 районе – 1 069 400 руб.</a:t>
            </a:r>
          </a:p>
        </p:txBody>
      </p:sp>
      <p:sp>
        <p:nvSpPr>
          <p:cNvPr id="27" name="Скругленный прямоугольник 26"/>
          <p:cNvSpPr/>
          <p:nvPr/>
        </p:nvSpPr>
        <p:spPr>
          <a:xfrm>
            <a:off x="4572000" y="4286256"/>
            <a:ext cx="2286016" cy="2000264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2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300" b="1" dirty="0" smtClean="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Создание условий для эффективного и ответственного управления муниципальными финансами, муниципальным долгом и повышения устойчивости бюджетов –8 648 450 руб.</a:t>
            </a:r>
            <a:endParaRPr lang="ru-RU" sz="1300" b="1" dirty="0">
              <a:solidFill>
                <a:srgbClr val="FFFF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1" name="Скругленный прямоугольник 30"/>
          <p:cNvSpPr/>
          <p:nvPr/>
        </p:nvSpPr>
        <p:spPr>
          <a:xfrm>
            <a:off x="7000892" y="4786322"/>
            <a:ext cx="2143108" cy="2071678"/>
          </a:xfrm>
          <a:prstGeom prst="roundRect">
            <a:avLst/>
          </a:prstGeom>
          <a:solidFill>
            <a:schemeClr val="accent3">
              <a:lumMod val="50000"/>
            </a:schemeClr>
          </a:solidFill>
          <a:ln>
            <a:solidFill>
              <a:srgbClr val="0F511F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Развитие муниципальной службы в </a:t>
            </a:r>
            <a:r>
              <a:rPr lang="ru-RU" sz="1200" b="1" dirty="0" err="1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Хомутовском</a:t>
            </a:r>
            <a:r>
              <a:rPr lang="ru-RU" sz="12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 районе-  100 000 руб.</a:t>
            </a:r>
            <a:endParaRPr lang="ru-RU" sz="1200" b="1" dirty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2" name="Скругленный прямоугольник 31"/>
          <p:cNvSpPr/>
          <p:nvPr/>
        </p:nvSpPr>
        <p:spPr>
          <a:xfrm>
            <a:off x="2214546" y="4857760"/>
            <a:ext cx="2143108" cy="1643074"/>
          </a:xfrm>
          <a:prstGeom prst="roundRect">
            <a:avLst/>
          </a:prstGeom>
          <a:solidFill>
            <a:srgbClr val="7030A0"/>
          </a:solidFill>
          <a:ln>
            <a:solidFill>
              <a:srgbClr val="00206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Охрана окружающей среды – 1 600 645 руб.</a:t>
            </a:r>
            <a:endParaRPr lang="ru-RU" sz="13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3" name="Скругленный прямоугольник 32"/>
          <p:cNvSpPr/>
          <p:nvPr/>
        </p:nvSpPr>
        <p:spPr>
          <a:xfrm>
            <a:off x="6858016" y="3429000"/>
            <a:ext cx="2285984" cy="714380"/>
          </a:xfrm>
          <a:prstGeom prst="roundRect">
            <a:avLst/>
          </a:prstGeom>
          <a:solidFill>
            <a:schemeClr val="accent3">
              <a:lumMod val="50000"/>
            </a:schemeClr>
          </a:solidFill>
          <a:ln>
            <a:solidFill>
              <a:srgbClr val="0F511F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Обеспечение доступным и комфортным жильем и коммунальными услугами граждан –1 997 176 руб.</a:t>
            </a:r>
            <a:r>
              <a:rPr lang="ru-RU" sz="13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1300" b="1" dirty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litra-300x225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"/>
            <a:ext cx="9144000" cy="6857999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142975" y="0"/>
            <a:ext cx="8001025" cy="92333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rgbClr val="7030A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D60093"/>
                </a:solidFill>
                <a:latin typeface="Times New Roman" pitchFamily="18" charset="0"/>
                <a:cs typeface="Times New Roman" pitchFamily="18" charset="0"/>
              </a:rPr>
              <a:t>Расходы бюджета муниципального района на реализацию муниципальных программ Хомутовского района Курской области на 2024</a:t>
            </a:r>
          </a:p>
          <a:p>
            <a:pPr algn="ctr"/>
            <a:r>
              <a:rPr lang="ru-RU" b="1" dirty="0" smtClean="0">
                <a:solidFill>
                  <a:srgbClr val="D60093"/>
                </a:solidFill>
                <a:latin typeface="Times New Roman" pitchFamily="18" charset="0"/>
                <a:cs typeface="Times New Roman" pitchFamily="18" charset="0"/>
              </a:rPr>
              <a:t> год</a:t>
            </a:r>
            <a:endParaRPr lang="ru-RU" b="1" dirty="0">
              <a:solidFill>
                <a:srgbClr val="D60093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Стрелка вниз 10"/>
          <p:cNvSpPr/>
          <p:nvPr/>
        </p:nvSpPr>
        <p:spPr>
          <a:xfrm>
            <a:off x="2428860" y="642918"/>
            <a:ext cx="4071966" cy="571504"/>
          </a:xfrm>
          <a:prstGeom prst="downArrow">
            <a:avLst>
              <a:gd name="adj1" fmla="val 50000"/>
              <a:gd name="adj2" fmla="val 57080"/>
            </a:avLst>
          </a:prstGeom>
          <a:solidFill>
            <a:schemeClr val="accent4">
              <a:lumMod val="60000"/>
              <a:lumOff val="40000"/>
            </a:schemeClr>
          </a:solidFill>
          <a:ln>
            <a:solidFill>
              <a:srgbClr val="7030A0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000" b="1" dirty="0">
              <a:ln>
                <a:solidFill>
                  <a:srgbClr val="FFFF00"/>
                </a:solidFill>
              </a:ln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0" y="1285860"/>
            <a:ext cx="2143108" cy="914400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50000"/>
              </a:schemeClr>
            </a:solidFill>
          </a:ln>
          <a:effectLst>
            <a:innerShdw blurRad="63500" dist="50800" dir="108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Социальной направленности</a:t>
            </a:r>
            <a:endParaRPr lang="ru-RU" sz="1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2214546" y="1285860"/>
            <a:ext cx="2143140" cy="914400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50000"/>
              </a:schemeClr>
            </a:solidFill>
          </a:ln>
          <a:effectLst>
            <a:innerShdw blurRad="63500" dist="50800" dir="108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Обеспечение безопасных условий жизнедеятельности</a:t>
            </a:r>
            <a:endParaRPr lang="ru-RU" sz="1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4429124" y="1285860"/>
            <a:ext cx="2286016" cy="914400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50000"/>
              </a:schemeClr>
            </a:solidFill>
          </a:ln>
          <a:effectLst>
            <a:innerShdw blurRad="63500" dist="50800" dir="108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Поддержка отраслей экономики</a:t>
            </a:r>
            <a:endParaRPr lang="ru-RU" sz="1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6858016" y="1285860"/>
            <a:ext cx="2285984" cy="842962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50000"/>
              </a:schemeClr>
            </a:solidFill>
          </a:ln>
          <a:effectLst>
            <a:innerShdw blurRad="63500" dist="50800" dir="108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Общего характера</a:t>
            </a:r>
            <a:endParaRPr lang="ru-RU" sz="1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0" y="2285992"/>
            <a:ext cx="2143108" cy="500066"/>
          </a:xfrm>
          <a:prstGeom prst="roundRect">
            <a:avLst/>
          </a:prstGeom>
          <a:solidFill>
            <a:srgbClr val="00B0F0"/>
          </a:solidFill>
          <a:ln>
            <a:solidFill>
              <a:srgbClr val="0070C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3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Развитие образования – 227 035 738 руб.</a:t>
            </a:r>
            <a:endParaRPr lang="ru-RU" sz="13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0" y="2857496"/>
            <a:ext cx="2143108" cy="928694"/>
          </a:xfrm>
          <a:prstGeom prst="roundRect">
            <a:avLst/>
          </a:prstGeom>
          <a:solidFill>
            <a:srgbClr val="00B0F0"/>
          </a:solidFill>
          <a:ln>
            <a:solidFill>
              <a:srgbClr val="0070C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3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Социальная поддержка граждан Хомутовского района –31 003 114руб.</a:t>
            </a:r>
            <a:endParaRPr lang="ru-RU" sz="13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0" y="5357826"/>
            <a:ext cx="2143108" cy="1500174"/>
          </a:xfrm>
          <a:prstGeom prst="roundRect">
            <a:avLst/>
          </a:prstGeom>
          <a:solidFill>
            <a:srgbClr val="00B0F0"/>
          </a:solidFill>
          <a:ln>
            <a:solidFill>
              <a:srgbClr val="0070C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5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Повышение эффективности работы с молодежью, организация отдыха и оздоровления детей, молодежи, развитие физической культуры и спорта – 0 руб.</a:t>
            </a:r>
            <a:endParaRPr lang="ru-RU" sz="125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0" y="3857628"/>
            <a:ext cx="2143108" cy="428628"/>
          </a:xfrm>
          <a:prstGeom prst="roundRect">
            <a:avLst/>
          </a:prstGeom>
          <a:solidFill>
            <a:srgbClr val="00B0F0"/>
          </a:solidFill>
          <a:ln>
            <a:solidFill>
              <a:srgbClr val="0070C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3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Развитие культуры – </a:t>
            </a:r>
          </a:p>
          <a:p>
            <a:pPr algn="ctr"/>
            <a:r>
              <a:rPr lang="ru-RU" sz="13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43 387 347 руб.</a:t>
            </a:r>
            <a:endParaRPr lang="ru-RU" sz="13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0" y="4357694"/>
            <a:ext cx="2143108" cy="914400"/>
          </a:xfrm>
          <a:prstGeom prst="roundRect">
            <a:avLst/>
          </a:prstGeom>
          <a:solidFill>
            <a:srgbClr val="00B0F0"/>
          </a:solidFill>
          <a:ln>
            <a:solidFill>
              <a:srgbClr val="0070C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3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Содействие занятости населения в </a:t>
            </a:r>
            <a:r>
              <a:rPr lang="ru-RU" sz="13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Хомутовском</a:t>
            </a:r>
            <a:r>
              <a:rPr lang="ru-RU" sz="13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районе – 334 700 руб.</a:t>
            </a:r>
            <a:endParaRPr lang="ru-RU" sz="13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6858016" y="3714752"/>
            <a:ext cx="2285984" cy="428628"/>
          </a:xfrm>
          <a:prstGeom prst="roundRect">
            <a:avLst/>
          </a:prstGeom>
          <a:solidFill>
            <a:schemeClr val="accent3">
              <a:lumMod val="50000"/>
            </a:schemeClr>
          </a:solidFill>
          <a:ln>
            <a:solidFill>
              <a:srgbClr val="0F511F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Развитие архивного дела -  273 145 руб.</a:t>
            </a:r>
            <a:endParaRPr lang="ru-RU" sz="1200" b="1" dirty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4500562" y="2857496"/>
            <a:ext cx="2214578" cy="1285884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2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300" b="1" dirty="0" smtClean="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Развитие транспортной системы, обеспечение перевозки пассажиров в </a:t>
            </a:r>
            <a:r>
              <a:rPr lang="ru-RU" sz="1300" b="1" dirty="0" err="1" smtClean="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Хомутовском</a:t>
            </a:r>
            <a:r>
              <a:rPr lang="ru-RU" sz="1300" b="1" dirty="0" smtClean="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 районе –</a:t>
            </a:r>
          </a:p>
          <a:p>
            <a:pPr algn="ctr"/>
            <a:r>
              <a:rPr lang="ru-RU" sz="1300" b="1" dirty="0" smtClean="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15 545 900 руб.</a:t>
            </a:r>
            <a:endParaRPr lang="ru-RU" sz="1300" b="1" dirty="0">
              <a:solidFill>
                <a:srgbClr val="FFFF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" name="Скругленный прямоугольник 25"/>
          <p:cNvSpPr/>
          <p:nvPr/>
        </p:nvSpPr>
        <p:spPr>
          <a:xfrm>
            <a:off x="2214546" y="2714620"/>
            <a:ext cx="2143140" cy="2071702"/>
          </a:xfrm>
          <a:prstGeom prst="roundRect">
            <a:avLst/>
          </a:prstGeom>
          <a:solidFill>
            <a:srgbClr val="7030A0"/>
          </a:solidFill>
          <a:ln>
            <a:solidFill>
              <a:srgbClr val="00206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Обеспечение  общественного порядка и противодействия преступности в </a:t>
            </a:r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Хомутовском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 района – 669 400 руб.</a:t>
            </a:r>
            <a:endParaRPr lang="ru-RU" sz="13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Скругленный прямоугольник 26"/>
          <p:cNvSpPr/>
          <p:nvPr/>
        </p:nvSpPr>
        <p:spPr>
          <a:xfrm>
            <a:off x="4500562" y="4214818"/>
            <a:ext cx="2214578" cy="2000264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2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300" b="1" dirty="0" smtClean="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Создание условий для эффективного и ответственного управления муниципальными финансами, муниципальным долгом и повышения устойчивости бюджетов –7 947 658 руб.</a:t>
            </a:r>
            <a:endParaRPr lang="ru-RU" sz="1300" b="1" dirty="0">
              <a:solidFill>
                <a:srgbClr val="FFFF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2" name="Скругленный прямоугольник 31"/>
          <p:cNvSpPr/>
          <p:nvPr/>
        </p:nvSpPr>
        <p:spPr>
          <a:xfrm>
            <a:off x="2214546" y="4857760"/>
            <a:ext cx="2143108" cy="1643074"/>
          </a:xfrm>
          <a:prstGeom prst="roundRect">
            <a:avLst/>
          </a:prstGeom>
          <a:solidFill>
            <a:srgbClr val="7030A0"/>
          </a:solidFill>
          <a:ln>
            <a:solidFill>
              <a:srgbClr val="00206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Охрана окружающей среды – 0 руб.</a:t>
            </a:r>
            <a:endParaRPr lang="ru-RU" sz="13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" name="Скругленный прямоугольник 27"/>
          <p:cNvSpPr/>
          <p:nvPr/>
        </p:nvSpPr>
        <p:spPr>
          <a:xfrm>
            <a:off x="6858016" y="2571744"/>
            <a:ext cx="2285984" cy="1071570"/>
          </a:xfrm>
          <a:prstGeom prst="roundRect">
            <a:avLst/>
          </a:prstGeom>
          <a:solidFill>
            <a:schemeClr val="accent3">
              <a:lumMod val="50000"/>
            </a:schemeClr>
          </a:solidFill>
          <a:ln>
            <a:solidFill>
              <a:srgbClr val="0F511F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Обеспечение доступным и комфортным жильем и коммунальными услугами граждан – 1 353 814 руб.</a:t>
            </a:r>
            <a:r>
              <a:rPr lang="ru-RU" sz="13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1300" b="1" dirty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litra-300x225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"/>
            <a:ext cx="9144000" cy="6857999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142975" y="0"/>
            <a:ext cx="8001025" cy="646331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rgbClr val="7030A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D60093"/>
                </a:solidFill>
                <a:latin typeface="Times New Roman" pitchFamily="18" charset="0"/>
                <a:cs typeface="Times New Roman" pitchFamily="18" charset="0"/>
              </a:rPr>
              <a:t>Расходы бюджета муниципального района на реализацию муниципальных программ Хомутовского района Курской области на 2025 год</a:t>
            </a:r>
            <a:endParaRPr lang="ru-RU" b="1" dirty="0">
              <a:solidFill>
                <a:srgbClr val="D60093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Стрелка вниз 10"/>
          <p:cNvSpPr/>
          <p:nvPr/>
        </p:nvSpPr>
        <p:spPr>
          <a:xfrm>
            <a:off x="2428860" y="642918"/>
            <a:ext cx="4071966" cy="571504"/>
          </a:xfrm>
          <a:prstGeom prst="downArrow">
            <a:avLst>
              <a:gd name="adj1" fmla="val 50000"/>
              <a:gd name="adj2" fmla="val 57080"/>
            </a:avLst>
          </a:prstGeom>
          <a:solidFill>
            <a:schemeClr val="accent4">
              <a:lumMod val="60000"/>
              <a:lumOff val="40000"/>
            </a:schemeClr>
          </a:solidFill>
          <a:ln>
            <a:solidFill>
              <a:srgbClr val="7030A0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000" b="1" dirty="0">
              <a:ln>
                <a:solidFill>
                  <a:srgbClr val="FFFF00"/>
                </a:solidFill>
              </a:ln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0" y="1285860"/>
            <a:ext cx="2143108" cy="914400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50000"/>
              </a:schemeClr>
            </a:solidFill>
          </a:ln>
          <a:effectLst>
            <a:innerShdw blurRad="63500" dist="50800" dir="108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Социальной направленности</a:t>
            </a:r>
            <a:endParaRPr lang="ru-RU" sz="1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2214546" y="1285860"/>
            <a:ext cx="2143140" cy="914400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50000"/>
              </a:schemeClr>
            </a:solidFill>
          </a:ln>
          <a:effectLst>
            <a:innerShdw blurRad="63500" dist="50800" dir="108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Обеспечение безопасных условий жизнедеятельности</a:t>
            </a:r>
            <a:endParaRPr lang="ru-RU" sz="1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4429124" y="1285860"/>
            <a:ext cx="2286016" cy="914400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50000"/>
              </a:schemeClr>
            </a:solidFill>
          </a:ln>
          <a:effectLst>
            <a:innerShdw blurRad="63500" dist="50800" dir="108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Поддержка отраслей экономики</a:t>
            </a:r>
            <a:endParaRPr lang="ru-RU" sz="1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6858016" y="1285860"/>
            <a:ext cx="2285984" cy="842962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50000"/>
              </a:schemeClr>
            </a:solidFill>
          </a:ln>
          <a:effectLst>
            <a:innerShdw blurRad="63500" dist="50800" dir="108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Общего характера</a:t>
            </a:r>
            <a:endParaRPr lang="ru-RU" sz="1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0" y="2285992"/>
            <a:ext cx="2143108" cy="500066"/>
          </a:xfrm>
          <a:prstGeom prst="roundRect">
            <a:avLst/>
          </a:prstGeom>
          <a:solidFill>
            <a:srgbClr val="00B0F0"/>
          </a:solidFill>
          <a:ln>
            <a:solidFill>
              <a:srgbClr val="0070C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3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Развитие образования – 228 383 539 руб.</a:t>
            </a:r>
            <a:endParaRPr lang="ru-RU" sz="13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0" y="2857496"/>
            <a:ext cx="2143108" cy="928694"/>
          </a:xfrm>
          <a:prstGeom prst="roundRect">
            <a:avLst/>
          </a:prstGeom>
          <a:solidFill>
            <a:srgbClr val="00B0F0"/>
          </a:solidFill>
          <a:ln>
            <a:solidFill>
              <a:srgbClr val="0070C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3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Социальная поддержка граждан Хомутовского района – 28 186 549 руб.</a:t>
            </a:r>
            <a:endParaRPr lang="ru-RU" sz="13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0" y="5357826"/>
            <a:ext cx="2143108" cy="1500174"/>
          </a:xfrm>
          <a:prstGeom prst="roundRect">
            <a:avLst/>
          </a:prstGeom>
          <a:solidFill>
            <a:srgbClr val="00B0F0"/>
          </a:solidFill>
          <a:ln>
            <a:solidFill>
              <a:srgbClr val="0070C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5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Повышение эффективности работы с молодежью, организация отдыха и оздоровления детей, молодежи, развитие физической культуры и спорта –  0 руб.</a:t>
            </a:r>
            <a:endParaRPr lang="ru-RU" sz="125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0" y="3857628"/>
            <a:ext cx="2143108" cy="428628"/>
          </a:xfrm>
          <a:prstGeom prst="roundRect">
            <a:avLst/>
          </a:prstGeom>
          <a:solidFill>
            <a:srgbClr val="00B0F0"/>
          </a:solidFill>
          <a:ln>
            <a:solidFill>
              <a:srgbClr val="0070C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3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Развитие культуры –</a:t>
            </a:r>
          </a:p>
          <a:p>
            <a:pPr algn="ctr"/>
            <a:r>
              <a:rPr lang="ru-RU" sz="13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43 610 117руб.</a:t>
            </a:r>
            <a:endParaRPr lang="ru-RU" sz="13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0" y="4357694"/>
            <a:ext cx="2143108" cy="914400"/>
          </a:xfrm>
          <a:prstGeom prst="roundRect">
            <a:avLst/>
          </a:prstGeom>
          <a:solidFill>
            <a:srgbClr val="00B0F0"/>
          </a:solidFill>
          <a:ln>
            <a:solidFill>
              <a:srgbClr val="0070C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3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Содействие занятости населения Хомутовского района – 334 700 руб.</a:t>
            </a:r>
            <a:endParaRPr lang="ru-RU" sz="13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6858016" y="3714752"/>
            <a:ext cx="2285984" cy="428628"/>
          </a:xfrm>
          <a:prstGeom prst="roundRect">
            <a:avLst/>
          </a:prstGeom>
          <a:solidFill>
            <a:schemeClr val="accent3">
              <a:lumMod val="50000"/>
            </a:schemeClr>
          </a:solidFill>
          <a:ln>
            <a:solidFill>
              <a:srgbClr val="0F511F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Развитие архивного дела -  273 145 руб.</a:t>
            </a:r>
            <a:endParaRPr lang="ru-RU" sz="1200" b="1" dirty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4500562" y="2857496"/>
            <a:ext cx="2214578" cy="1285884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2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300" b="1" dirty="0" smtClean="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Развитие транспортной системы, обеспечение перевозки пассажиров в </a:t>
            </a:r>
            <a:r>
              <a:rPr lang="ru-RU" sz="1300" b="1" dirty="0" err="1" smtClean="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Хомутовском</a:t>
            </a:r>
            <a:r>
              <a:rPr lang="ru-RU" sz="1300" b="1" dirty="0" smtClean="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 районе – </a:t>
            </a:r>
          </a:p>
          <a:p>
            <a:pPr algn="ctr"/>
            <a:r>
              <a:rPr lang="ru-RU" sz="1300" b="1" dirty="0" smtClean="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16 443 390 </a:t>
            </a:r>
            <a:r>
              <a:rPr lang="ru-RU" sz="1300" b="1" dirty="0" err="1" smtClean="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руб</a:t>
            </a:r>
            <a:endParaRPr lang="ru-RU" sz="1300" b="1" dirty="0">
              <a:solidFill>
                <a:srgbClr val="FFFF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" name="Скругленный прямоугольник 25"/>
          <p:cNvSpPr/>
          <p:nvPr/>
        </p:nvSpPr>
        <p:spPr>
          <a:xfrm>
            <a:off x="2214546" y="2714620"/>
            <a:ext cx="2143140" cy="2071702"/>
          </a:xfrm>
          <a:prstGeom prst="roundRect">
            <a:avLst/>
          </a:prstGeom>
          <a:solidFill>
            <a:srgbClr val="7030A0"/>
          </a:solidFill>
          <a:ln>
            <a:solidFill>
              <a:srgbClr val="00206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Обеспечение общественного порядка и противодействия преступности в </a:t>
            </a:r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Хомутовском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 районе – 669 400 руб.</a:t>
            </a:r>
            <a:endParaRPr lang="ru-RU" sz="13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Скругленный прямоугольник 26"/>
          <p:cNvSpPr/>
          <p:nvPr/>
        </p:nvSpPr>
        <p:spPr>
          <a:xfrm>
            <a:off x="4500562" y="4214818"/>
            <a:ext cx="2214578" cy="2000264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2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300" b="1" dirty="0" smtClean="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Создание условий для эффективного и ответственного управления муниципальными финансами, муниципальным долгом и повышения устойчивости бюджетов –7 580 558  руб.</a:t>
            </a:r>
            <a:endParaRPr lang="ru-RU" sz="1300" b="1" dirty="0">
              <a:solidFill>
                <a:srgbClr val="FFFF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2" name="Скругленный прямоугольник 31"/>
          <p:cNvSpPr/>
          <p:nvPr/>
        </p:nvSpPr>
        <p:spPr>
          <a:xfrm>
            <a:off x="2214546" y="4857760"/>
            <a:ext cx="2143108" cy="1643074"/>
          </a:xfrm>
          <a:prstGeom prst="roundRect">
            <a:avLst/>
          </a:prstGeom>
          <a:solidFill>
            <a:srgbClr val="7030A0"/>
          </a:solidFill>
          <a:ln>
            <a:solidFill>
              <a:srgbClr val="00206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Охрана окружающей среды – 0 руб.</a:t>
            </a:r>
            <a:endParaRPr lang="ru-RU" sz="13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" name="Скругленный прямоугольник 27"/>
          <p:cNvSpPr/>
          <p:nvPr/>
        </p:nvSpPr>
        <p:spPr>
          <a:xfrm>
            <a:off x="6858016" y="2928934"/>
            <a:ext cx="2285984" cy="714380"/>
          </a:xfrm>
          <a:prstGeom prst="roundRect">
            <a:avLst/>
          </a:prstGeom>
          <a:solidFill>
            <a:schemeClr val="accent3">
              <a:lumMod val="50000"/>
            </a:schemeClr>
          </a:solidFill>
          <a:ln>
            <a:solidFill>
              <a:srgbClr val="0F511F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Обеспечение доступным и комфортным жильем и коммунальными услугами граждан – 2 371 500 руб.</a:t>
            </a:r>
            <a:r>
              <a:rPr lang="ru-RU" sz="13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1300" b="1" dirty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am_69068_4031994_744825.jpg"/>
          <p:cNvPicPr>
            <a:picLocks noChangeAspect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714480" y="285728"/>
            <a:ext cx="642942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200" b="1" cap="all" dirty="0" smtClean="0">
                <a:ln w="9000" cmpd="sng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УЧАСТИЕ ОТДЕЛЬНОГО ГРАЖДАНИНА В </a:t>
            </a:r>
          </a:p>
          <a:p>
            <a:pPr algn="ctr"/>
            <a:r>
              <a:rPr lang="ru-RU" sz="2200" b="1" cap="all" dirty="0" smtClean="0">
                <a:ln w="9000" cmpd="sng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БЮДЖЕТНОМ ПРОЦЕССЕ</a:t>
            </a:r>
            <a:endParaRPr lang="ru-RU" sz="2200" b="1" cap="all" dirty="0">
              <a:ln w="9000" cmpd="sng">
                <a:solidFill>
                  <a:srgbClr val="7030A0"/>
                </a:solidFill>
                <a:prstDash val="solid"/>
              </a:ln>
              <a:solidFill>
                <a:srgbClr val="7030A0"/>
              </a:soli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images (2)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14678" y="1071547"/>
            <a:ext cx="2571768" cy="1285884"/>
          </a:xfrm>
          <a:prstGeom prst="rect">
            <a:avLst/>
          </a:prstGeom>
        </p:spPr>
      </p:pic>
      <p:sp>
        <p:nvSpPr>
          <p:cNvPr id="7" name="Стрелка вниз 6"/>
          <p:cNvSpPr/>
          <p:nvPr/>
        </p:nvSpPr>
        <p:spPr>
          <a:xfrm>
            <a:off x="2143108" y="2357430"/>
            <a:ext cx="4929222" cy="642942"/>
          </a:xfrm>
          <a:prstGeom prst="downArrow">
            <a:avLst>
              <a:gd name="adj1" fmla="val 50000"/>
              <a:gd name="adj2" fmla="val 47968"/>
            </a:avLst>
          </a:prstGeom>
          <a:solidFill>
            <a:srgbClr val="A8F8B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КАК НАЛОГОПЛАТЕЛЬЩИК</a:t>
            </a:r>
            <a:endParaRPr lang="ru-RU" sz="12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1142976" y="3071810"/>
            <a:ext cx="7358114" cy="500066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Является основным звеном, формирующим доходную часть бюджета</a:t>
            </a:r>
            <a:endParaRPr lang="ru-RU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Рисунок 8" descr="images (19)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14678" y="4286256"/>
            <a:ext cx="2571750" cy="1771650"/>
          </a:xfrm>
          <a:prstGeom prst="rect">
            <a:avLst/>
          </a:prstGeom>
        </p:spPr>
      </p:pic>
      <p:pic>
        <p:nvPicPr>
          <p:cNvPr id="12" name="Рисунок 11" descr="original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7929586" y="3857628"/>
            <a:ext cx="1214414" cy="857256"/>
          </a:xfrm>
          <a:prstGeom prst="rect">
            <a:avLst/>
          </a:prstGeom>
          <a:ln>
            <a:solidFill>
              <a:srgbClr val="7030A0"/>
            </a:solidFill>
          </a:ln>
        </p:spPr>
      </p:pic>
      <p:pic>
        <p:nvPicPr>
          <p:cNvPr id="14" name="Рисунок 13" descr="b2da57299c335071295cb3c9ca8d3760_XL-300x222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929586" y="5357826"/>
            <a:ext cx="1214414" cy="857256"/>
          </a:xfrm>
          <a:prstGeom prst="rect">
            <a:avLst/>
          </a:prstGeom>
          <a:ln>
            <a:solidFill>
              <a:srgbClr val="7030A0"/>
            </a:solidFill>
          </a:ln>
        </p:spPr>
      </p:pic>
      <p:sp>
        <p:nvSpPr>
          <p:cNvPr id="16" name="Выноска 1 15"/>
          <p:cNvSpPr/>
          <p:nvPr/>
        </p:nvSpPr>
        <p:spPr>
          <a:xfrm>
            <a:off x="6572264" y="3857628"/>
            <a:ext cx="1343028" cy="857256"/>
          </a:xfrm>
          <a:prstGeom prst="borderCallout1">
            <a:avLst>
              <a:gd name="adj1" fmla="val 45417"/>
              <a:gd name="adj2" fmla="val -2660"/>
              <a:gd name="adj3" fmla="val 117833"/>
              <a:gd name="adj4" fmla="val -58759"/>
            </a:avLst>
          </a:prstGeom>
          <a:solidFill>
            <a:schemeClr val="accent4">
              <a:lumMod val="20000"/>
              <a:lumOff val="80000"/>
            </a:schemeClr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n>
                  <a:solidFill>
                    <a:srgbClr val="0F511F"/>
                  </a:solidFill>
                </a:ln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Налог на имущество</a:t>
            </a:r>
            <a:endParaRPr lang="ru-RU" dirty="0">
              <a:ln>
                <a:solidFill>
                  <a:srgbClr val="0F511F"/>
                </a:solidFill>
              </a:ln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Выноска 1 16"/>
          <p:cNvSpPr/>
          <p:nvPr/>
        </p:nvSpPr>
        <p:spPr>
          <a:xfrm>
            <a:off x="6572264" y="5357826"/>
            <a:ext cx="1343028" cy="857256"/>
          </a:xfrm>
          <a:prstGeom prst="borderCallout1">
            <a:avLst>
              <a:gd name="adj1" fmla="val 59639"/>
              <a:gd name="adj2" fmla="val -1525"/>
              <a:gd name="adj3" fmla="val 14723"/>
              <a:gd name="adj4" fmla="val -57624"/>
            </a:avLst>
          </a:prstGeom>
          <a:solidFill>
            <a:schemeClr val="accent4">
              <a:lumMod val="20000"/>
              <a:lumOff val="80000"/>
            </a:schemeClr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n>
                  <a:solidFill>
                    <a:srgbClr val="0F511F"/>
                  </a:solidFill>
                </a:ln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Земельный налог</a:t>
            </a:r>
            <a:endParaRPr lang="ru-RU" dirty="0">
              <a:ln>
                <a:solidFill>
                  <a:srgbClr val="0F511F"/>
                </a:solidFill>
              </a:ln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Выноска 1 17"/>
          <p:cNvSpPr/>
          <p:nvPr/>
        </p:nvSpPr>
        <p:spPr>
          <a:xfrm>
            <a:off x="1071538" y="3929066"/>
            <a:ext cx="1571636" cy="1143008"/>
          </a:xfrm>
          <a:prstGeom prst="borderCallout1">
            <a:avLst>
              <a:gd name="adj1" fmla="val 57861"/>
              <a:gd name="adj2" fmla="val 100933"/>
              <a:gd name="adj3" fmla="val 102278"/>
              <a:gd name="adj4" fmla="val 134067"/>
            </a:avLst>
          </a:prstGeom>
          <a:solidFill>
            <a:schemeClr val="accent4">
              <a:lumMod val="20000"/>
              <a:lumOff val="80000"/>
            </a:schemeClr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n>
                  <a:solidFill>
                    <a:srgbClr val="0F511F"/>
                  </a:solidFill>
                </a:ln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Налог на доходы физических лиц</a:t>
            </a:r>
            <a:endParaRPr lang="ru-RU" dirty="0">
              <a:ln>
                <a:solidFill>
                  <a:srgbClr val="0F511F"/>
                </a:solidFill>
              </a:ln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Выноска 1 18"/>
          <p:cNvSpPr/>
          <p:nvPr/>
        </p:nvSpPr>
        <p:spPr>
          <a:xfrm>
            <a:off x="1071538" y="5429264"/>
            <a:ext cx="1571636" cy="928694"/>
          </a:xfrm>
          <a:prstGeom prst="borderCallout1">
            <a:avLst>
              <a:gd name="adj1" fmla="val 66750"/>
              <a:gd name="adj2" fmla="val 102871"/>
              <a:gd name="adj3" fmla="val 12945"/>
              <a:gd name="adj4" fmla="val 136961"/>
            </a:avLst>
          </a:prstGeom>
          <a:solidFill>
            <a:schemeClr val="accent4">
              <a:lumMod val="20000"/>
              <a:lumOff val="80000"/>
            </a:schemeClr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n>
                  <a:solidFill>
                    <a:srgbClr val="0F511F"/>
                  </a:solidFill>
                </a:ln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Транспортный налог</a:t>
            </a:r>
            <a:endParaRPr lang="ru-RU" dirty="0">
              <a:ln>
                <a:solidFill>
                  <a:srgbClr val="0F511F"/>
                </a:solidFill>
              </a:ln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1" name="Рисунок 20" descr="images (23).jp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0" y="5429264"/>
            <a:ext cx="1076291" cy="909638"/>
          </a:xfrm>
          <a:prstGeom prst="rect">
            <a:avLst/>
          </a:prstGeom>
          <a:ln>
            <a:solidFill>
              <a:srgbClr val="7030A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ages.jpg"/>
          <p:cNvPicPr>
            <a:picLocks noChangeAspect="1"/>
          </p:cNvPicPr>
          <p:nvPr/>
        </p:nvPicPr>
        <p:blipFill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143108" y="0"/>
            <a:ext cx="51762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ln>
                  <a:solidFill>
                    <a:srgbClr val="0066FF"/>
                  </a:solidFill>
                </a:ln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Социально-ориентированный бюджет</a:t>
            </a:r>
            <a:endParaRPr lang="ru-RU" sz="2400" dirty="0">
              <a:ln>
                <a:solidFill>
                  <a:srgbClr val="0066FF"/>
                </a:solidFill>
              </a:ln>
              <a:solidFill>
                <a:srgbClr val="0066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428728" y="71435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000100" y="500042"/>
            <a:ext cx="81439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400" dirty="0" smtClean="0">
                <a:ln>
                  <a:solidFill>
                    <a:schemeClr val="tx2">
                      <a:lumMod val="75000"/>
                    </a:schemeClr>
                  </a:solidFill>
                </a:ln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 2023 году и плановом периоде 2024 и 2025 годов на финансовое обеспечение отраслей социальной сферы: образование, культура, социальная политика, физкультура и спорт запланировано выделить  80,9% расходов бюджета района в 2023 году, в 2024 году – 79,0%., в 2025 году – 77,8%.</a:t>
            </a:r>
            <a:endParaRPr lang="ru-RU" sz="1400" dirty="0">
              <a:ln>
                <a:solidFill>
                  <a:schemeClr val="tx2">
                    <a:lumMod val="75000"/>
                  </a:schemeClr>
                </a:solidFill>
              </a:ln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25689" y="1571612"/>
            <a:ext cx="881831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ln>
                  <a:solidFill>
                    <a:srgbClr val="990099"/>
                  </a:solidFill>
                </a:ln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>Планируемые расходы бюджета района на финансирование отраслей социальной сферы в 2023 году и плановом периоде 2024 и 2025 годов</a:t>
            </a:r>
            <a:endParaRPr lang="ru-RU" sz="2000" dirty="0">
              <a:ln>
                <a:solidFill>
                  <a:srgbClr val="990099"/>
                </a:solidFill>
              </a:ln>
              <a:solidFill>
                <a:srgbClr val="99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0" name="Диаграмма 9"/>
          <p:cNvGraphicFramePr/>
          <p:nvPr/>
        </p:nvGraphicFramePr>
        <p:xfrm>
          <a:off x="0" y="2214554"/>
          <a:ext cx="9144000" cy="464344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ages.jpg"/>
          <p:cNvPicPr>
            <a:picLocks noChangeAspect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285852" y="142852"/>
            <a:ext cx="78581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n>
                  <a:solidFill>
                    <a:srgbClr val="D60093"/>
                  </a:solidFill>
                </a:ln>
                <a:solidFill>
                  <a:srgbClr val="D60093"/>
                </a:solidFill>
                <a:latin typeface="Times New Roman" pitchFamily="18" charset="0"/>
                <a:cs typeface="Times New Roman" pitchFamily="18" charset="0"/>
              </a:rPr>
              <a:t>Структура расходов бюджета района на отрасли социальной сферы в 2023 году и плановом периоде 2024 и 2025 годов</a:t>
            </a:r>
            <a:endParaRPr lang="ru-RU" dirty="0">
              <a:ln>
                <a:solidFill>
                  <a:srgbClr val="D60093"/>
                </a:solidFill>
              </a:ln>
              <a:solidFill>
                <a:srgbClr val="D60093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Диаграмма 4"/>
          <p:cNvGraphicFramePr/>
          <p:nvPr>
            <p:extLst>
              <p:ext uri="{D42A27DB-BD31-4B8C-83A1-F6EECF244321}">
                <p14:modId xmlns:p14="http://schemas.microsoft.com/office/powerpoint/2010/main" val="3971114232"/>
              </p:ext>
            </p:extLst>
          </p:nvPr>
        </p:nvGraphicFramePr>
        <p:xfrm>
          <a:off x="0" y="1214422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7" name="Диаграмма 6"/>
          <p:cNvGraphicFramePr/>
          <p:nvPr>
            <p:extLst>
              <p:ext uri="{D42A27DB-BD31-4B8C-83A1-F6EECF244321}">
                <p14:modId xmlns:p14="http://schemas.microsoft.com/office/powerpoint/2010/main" val="2380841437"/>
              </p:ext>
            </p:extLst>
          </p:nvPr>
        </p:nvGraphicFramePr>
        <p:xfrm>
          <a:off x="1714480" y="3786190"/>
          <a:ext cx="6500858" cy="307181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9" name="Диаграмма 8"/>
          <p:cNvGraphicFramePr/>
          <p:nvPr>
            <p:extLst>
              <p:ext uri="{D42A27DB-BD31-4B8C-83A1-F6EECF244321}">
                <p14:modId xmlns:p14="http://schemas.microsoft.com/office/powerpoint/2010/main" val="585525358"/>
              </p:ext>
            </p:extLst>
          </p:nvPr>
        </p:nvGraphicFramePr>
        <p:xfrm>
          <a:off x="5210175" y="1000108"/>
          <a:ext cx="3933825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76541"/>
            <a:ext cx="1071538" cy="1148087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000100" y="0"/>
            <a:ext cx="814390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dirty="0" smtClean="0">
                <a:ln>
                  <a:solidFill>
                    <a:srgbClr val="0F511F"/>
                  </a:solidFill>
                </a:ln>
                <a:solidFill>
                  <a:srgbClr val="0F511F"/>
                </a:solidFill>
                <a:latin typeface="Times New Roman" pitchFamily="18" charset="0"/>
                <a:cs typeface="Times New Roman" pitchFamily="18" charset="0"/>
              </a:rPr>
              <a:t>Муниципальная программа «Развитие образования в </a:t>
            </a:r>
            <a:r>
              <a:rPr lang="ru-RU" sz="1400" b="1" dirty="0" err="1" smtClean="0">
                <a:ln>
                  <a:solidFill>
                    <a:srgbClr val="0F511F"/>
                  </a:solidFill>
                </a:ln>
                <a:solidFill>
                  <a:srgbClr val="0F511F"/>
                </a:solidFill>
                <a:latin typeface="Times New Roman" pitchFamily="18" charset="0"/>
                <a:cs typeface="Times New Roman" pitchFamily="18" charset="0"/>
              </a:rPr>
              <a:t>Хомутовском</a:t>
            </a:r>
            <a:r>
              <a:rPr lang="ru-RU" sz="1400" b="1" dirty="0" smtClean="0">
                <a:ln>
                  <a:solidFill>
                    <a:srgbClr val="0F511F"/>
                  </a:solidFill>
                </a:ln>
                <a:solidFill>
                  <a:srgbClr val="0F511F"/>
                </a:solidFill>
                <a:latin typeface="Times New Roman" pitchFamily="18" charset="0"/>
                <a:cs typeface="Times New Roman" pitchFamily="18" charset="0"/>
              </a:rPr>
              <a:t> районе Курской области» </a:t>
            </a:r>
            <a:endParaRPr lang="ru-RU" sz="1400" b="1" dirty="0">
              <a:ln>
                <a:solidFill>
                  <a:srgbClr val="0F511F"/>
                </a:solidFill>
              </a:ln>
              <a:solidFill>
                <a:srgbClr val="0F511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000100" y="214290"/>
            <a:ext cx="81439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000" b="1" dirty="0" smtClean="0">
                <a:ln>
                  <a:solidFill>
                    <a:srgbClr val="390FB1"/>
                  </a:solidFill>
                </a:ln>
                <a:solidFill>
                  <a:srgbClr val="390FB1"/>
                </a:solidFill>
                <a:latin typeface="Times New Roman" pitchFamily="18" charset="0"/>
                <a:cs typeface="Times New Roman" pitchFamily="18" charset="0"/>
              </a:rPr>
              <a:t>Главная стратегическая цель в сфере образования Хомутовского района Курской области </a:t>
            </a:r>
            <a:r>
              <a:rPr lang="ru-RU" sz="1000" b="1" dirty="0" smtClean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1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это  обеспечение доступности  качественного дошкольного, начального общего, основного общего,  среднего общего и дополнительного образования детей, отвечающего современным  потребностям социума, каждого гражданина и соответствующего стратегическим целям государственной политики в сфере образования, сформулированным в проекте современной модели образования на период до 2025  года </a:t>
            </a:r>
            <a:endParaRPr lang="ru-RU" sz="1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000232" y="785794"/>
            <a:ext cx="55961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Основные направления реализации программных мероприятий  </a:t>
            </a:r>
            <a:r>
              <a:rPr lang="ru-RU" sz="1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(руб.):</a:t>
            </a:r>
            <a:endParaRPr lang="ru-RU" sz="16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84202908"/>
              </p:ext>
            </p:extLst>
          </p:nvPr>
        </p:nvGraphicFramePr>
        <p:xfrm>
          <a:off x="714348" y="1285860"/>
          <a:ext cx="8104397" cy="6196996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3740524"/>
                <a:gridCol w="1558551"/>
                <a:gridCol w="1402695"/>
                <a:gridCol w="1402627"/>
              </a:tblGrid>
              <a:tr h="352328">
                <a:tc>
                  <a:txBody>
                    <a:bodyPr/>
                    <a:lstStyle/>
                    <a:p>
                      <a:pPr algn="ctr"/>
                      <a:endParaRPr lang="ru-RU" sz="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cell3D prstMaterial="dkEdge">
                      <a:bevel w="25400" h="25400" prst="angle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ln>
                            <a:solidFill>
                              <a:srgbClr val="FFC000"/>
                            </a:solidFill>
                          </a:ln>
                          <a:solidFill>
                            <a:srgbClr val="FFC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2023</a:t>
                      </a:r>
                      <a:endParaRPr lang="ru-RU" sz="1600" b="1" dirty="0">
                        <a:ln>
                          <a:solidFill>
                            <a:srgbClr val="FFC000"/>
                          </a:solidFill>
                        </a:ln>
                        <a:solidFill>
                          <a:srgbClr val="FFC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cell3D prstMaterial="dkEdge">
                      <a:bevel w="25400" h="25400" prst="angle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ln>
                            <a:solidFill>
                              <a:srgbClr val="FFC000"/>
                            </a:solidFill>
                          </a:ln>
                          <a:solidFill>
                            <a:srgbClr val="FFC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2024</a:t>
                      </a:r>
                      <a:endParaRPr lang="ru-RU" sz="1600" b="1" dirty="0">
                        <a:ln>
                          <a:solidFill>
                            <a:srgbClr val="FFC000"/>
                          </a:solidFill>
                        </a:ln>
                        <a:solidFill>
                          <a:srgbClr val="FFC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cell3D prstMaterial="dkEdge">
                      <a:bevel w="25400" h="25400" prst="angle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ln>
                            <a:solidFill>
                              <a:srgbClr val="FFC000"/>
                            </a:solidFill>
                          </a:ln>
                          <a:solidFill>
                            <a:srgbClr val="FFC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2025</a:t>
                      </a:r>
                      <a:endParaRPr lang="ru-RU" sz="1600" b="1" dirty="0">
                        <a:ln>
                          <a:solidFill>
                            <a:srgbClr val="FFC000"/>
                          </a:solidFill>
                        </a:ln>
                        <a:solidFill>
                          <a:srgbClr val="FFC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cell3D prstMaterial="dkEdge">
                      <a:bevel w="25400" h="25400" prst="angle"/>
                      <a:lightRig rig="flood" dir="t"/>
                    </a:cell3D>
                  </a:tcPr>
                </a:tc>
              </a:tr>
              <a:tr h="580262">
                <a:tc>
                  <a:txBody>
                    <a:bodyPr/>
                    <a:lstStyle/>
                    <a:p>
                      <a:pPr algn="ctr"/>
                      <a:r>
                        <a:rPr lang="ru-RU" sz="1200" b="1" kern="1200" dirty="0" smtClean="0">
                          <a:solidFill>
                            <a:srgbClr val="390FB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Основное мероприятие  «Развитие дошкольного образования »</a:t>
                      </a:r>
                      <a:endParaRPr lang="ru-RU" sz="1200" b="1" dirty="0">
                        <a:solidFill>
                          <a:srgbClr val="390FB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cell3D prstMaterial="dkEdge">
                      <a:bevel w="25400" h="25400" prst="angle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b="1" dirty="0" smtClean="0">
                          <a:ln>
                            <a:solidFill>
                              <a:srgbClr val="0F511F"/>
                            </a:solidFill>
                          </a:ln>
                          <a:solidFill>
                            <a:srgbClr val="0F511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28 036 138</a:t>
                      </a:r>
                      <a:endParaRPr lang="ru-RU" sz="1400" b="1" dirty="0">
                        <a:ln>
                          <a:solidFill>
                            <a:srgbClr val="0F511F"/>
                          </a:solidFill>
                        </a:ln>
                        <a:solidFill>
                          <a:srgbClr val="0F511F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cell3D prstMaterial="dkEdge">
                      <a:bevel w="25400" h="25400" prst="angle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b="1" dirty="0" smtClean="0">
                          <a:ln>
                            <a:solidFill>
                              <a:srgbClr val="0F511F"/>
                            </a:solidFill>
                          </a:ln>
                          <a:solidFill>
                            <a:srgbClr val="0F511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27 004 565</a:t>
                      </a:r>
                      <a:endParaRPr lang="ru-RU" sz="1400" b="1" dirty="0">
                        <a:ln>
                          <a:solidFill>
                            <a:srgbClr val="0F511F"/>
                          </a:solidFill>
                        </a:ln>
                        <a:solidFill>
                          <a:srgbClr val="0F511F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cell3D prstMaterial="dkEdge">
                      <a:bevel w="25400" h="25400" prst="angle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ru-RU" sz="1400" b="1" dirty="0" smtClean="0">
                        <a:ln>
                          <a:solidFill>
                            <a:srgbClr val="0F511F"/>
                          </a:solidFill>
                        </a:ln>
                        <a:solidFill>
                          <a:srgbClr val="0F511F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r"/>
                      <a:r>
                        <a:rPr lang="ru-RU" sz="1400" b="1" dirty="0" smtClean="0">
                          <a:ln>
                            <a:solidFill>
                              <a:srgbClr val="0F511F"/>
                            </a:solidFill>
                          </a:ln>
                          <a:solidFill>
                            <a:srgbClr val="0F511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27 176 615</a:t>
                      </a:r>
                    </a:p>
                    <a:p>
                      <a:pPr algn="r"/>
                      <a:endParaRPr lang="ru-RU" sz="1400" b="1" dirty="0" smtClean="0">
                        <a:ln>
                          <a:solidFill>
                            <a:srgbClr val="0F511F"/>
                          </a:solidFill>
                        </a:ln>
                        <a:solidFill>
                          <a:srgbClr val="0F511F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r"/>
                      <a:endParaRPr lang="ru-RU" sz="1400" b="1" dirty="0">
                        <a:ln>
                          <a:solidFill>
                            <a:srgbClr val="0F511F"/>
                          </a:solidFill>
                        </a:ln>
                        <a:solidFill>
                          <a:srgbClr val="0F511F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cell3D prstMaterial="dkEdge">
                      <a:bevel w="25400" h="25400" prst="angle"/>
                      <a:lightRig rig="flood" dir="t"/>
                    </a:cell3D>
                  </a:tcPr>
                </a:tc>
              </a:tr>
              <a:tr h="580262">
                <a:tc>
                  <a:txBody>
                    <a:bodyPr/>
                    <a:lstStyle/>
                    <a:p>
                      <a:pPr algn="ctr"/>
                      <a:r>
                        <a:rPr lang="ru-RU" sz="1200" b="1" kern="1200" dirty="0" smtClean="0">
                          <a:solidFill>
                            <a:srgbClr val="390FB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Основное мероприятие  «Содействие развитию дошкольного образования» (Народный бюджет) </a:t>
                      </a:r>
                      <a:endParaRPr lang="ru-RU" sz="1200" b="1" dirty="0">
                        <a:solidFill>
                          <a:srgbClr val="390FB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cell3D prstMaterial="dkEdge">
                      <a:bevel w="25400" h="25400" prst="angle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b="1" dirty="0" smtClean="0">
                          <a:ln>
                            <a:solidFill>
                              <a:srgbClr val="0F511F"/>
                            </a:solidFill>
                          </a:ln>
                          <a:solidFill>
                            <a:srgbClr val="0F511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400" b="1" dirty="0">
                        <a:ln>
                          <a:solidFill>
                            <a:srgbClr val="0F511F"/>
                          </a:solidFill>
                        </a:ln>
                        <a:solidFill>
                          <a:srgbClr val="0F511F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cell3D prstMaterial="dkEdge">
                      <a:bevel w="25400" h="25400" prst="angle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b="1" dirty="0" smtClean="0">
                          <a:ln>
                            <a:solidFill>
                              <a:srgbClr val="0F511F"/>
                            </a:solidFill>
                          </a:ln>
                          <a:solidFill>
                            <a:srgbClr val="0F511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400" b="1" dirty="0">
                        <a:ln>
                          <a:solidFill>
                            <a:srgbClr val="0F511F"/>
                          </a:solidFill>
                        </a:ln>
                        <a:solidFill>
                          <a:srgbClr val="0F511F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cell3D prstMaterial="dkEdge">
                      <a:bevel w="25400" h="25400" prst="angle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b="1" dirty="0" smtClean="0">
                          <a:ln>
                            <a:solidFill>
                              <a:srgbClr val="0F511F"/>
                            </a:solidFill>
                          </a:ln>
                          <a:solidFill>
                            <a:srgbClr val="0F511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400" b="1" dirty="0">
                        <a:ln>
                          <a:solidFill>
                            <a:srgbClr val="0F511F"/>
                          </a:solidFill>
                        </a:ln>
                        <a:solidFill>
                          <a:srgbClr val="0F511F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cell3D prstMaterial="dkEdge">
                      <a:bevel w="25400" h="25400" prst="angle"/>
                      <a:lightRig rig="flood" dir="t"/>
                    </a:cell3D>
                  </a:tcPr>
                </a:tc>
              </a:tr>
              <a:tr h="580262">
                <a:tc>
                  <a:txBody>
                    <a:bodyPr/>
                    <a:lstStyle/>
                    <a:p>
                      <a:pPr algn="ctr"/>
                      <a:r>
                        <a:rPr lang="ru-RU" sz="1200" b="1" kern="1200" dirty="0" smtClean="0">
                          <a:solidFill>
                            <a:srgbClr val="390FB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Основное мероприятие  «Развитие общего образования »</a:t>
                      </a:r>
                      <a:endParaRPr lang="ru-RU" sz="1200" b="1" dirty="0">
                        <a:solidFill>
                          <a:srgbClr val="390FB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cell3D prstMaterial="dkEdge">
                      <a:bevel w="25400" h="25400" prst="angle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b="1" dirty="0" smtClean="0">
                          <a:ln>
                            <a:solidFill>
                              <a:srgbClr val="0F511F"/>
                            </a:solidFill>
                          </a:ln>
                          <a:solidFill>
                            <a:srgbClr val="0F511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185 742 097</a:t>
                      </a:r>
                      <a:endParaRPr lang="ru-RU" sz="1400" b="1" dirty="0">
                        <a:ln>
                          <a:solidFill>
                            <a:srgbClr val="0F511F"/>
                          </a:solidFill>
                        </a:ln>
                        <a:solidFill>
                          <a:srgbClr val="0F511F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cell3D prstMaterial="dkEdge">
                      <a:bevel w="25400" h="25400" prst="angle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b="1" dirty="0" smtClean="0">
                          <a:ln>
                            <a:solidFill>
                              <a:srgbClr val="0F511F"/>
                            </a:solidFill>
                          </a:ln>
                          <a:solidFill>
                            <a:srgbClr val="0F511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176 694 430</a:t>
                      </a:r>
                      <a:endParaRPr lang="ru-RU" sz="1400" b="1" dirty="0">
                        <a:ln>
                          <a:solidFill>
                            <a:srgbClr val="0F511F"/>
                          </a:solidFill>
                        </a:ln>
                        <a:solidFill>
                          <a:srgbClr val="0F511F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cell3D prstMaterial="dkEdge">
                      <a:bevel w="25400" h="25400" prst="angle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b="1" dirty="0" smtClean="0">
                          <a:ln>
                            <a:solidFill>
                              <a:srgbClr val="0F511F"/>
                            </a:solidFill>
                          </a:ln>
                          <a:solidFill>
                            <a:srgbClr val="0F511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177 725 665</a:t>
                      </a:r>
                      <a:endParaRPr lang="ru-RU" sz="1400" b="1" dirty="0">
                        <a:ln>
                          <a:solidFill>
                            <a:srgbClr val="0F511F"/>
                          </a:solidFill>
                        </a:ln>
                        <a:solidFill>
                          <a:srgbClr val="0F511F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cell3D prstMaterial="dkEdge">
                      <a:bevel w="25400" h="25400" prst="angle"/>
                      <a:lightRig rig="flood" dir="t"/>
                    </a:cell3D>
                  </a:tcPr>
                </a:tc>
              </a:tr>
              <a:tr h="58026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kern="1200" dirty="0" smtClean="0">
                          <a:solidFill>
                            <a:srgbClr val="390FB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Основное мероприятие  «Содействие развитию общего образования » (Народный бюджет)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200" b="1" dirty="0" smtClean="0">
                        <a:solidFill>
                          <a:srgbClr val="390FB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200" b="1" dirty="0">
                        <a:solidFill>
                          <a:srgbClr val="390FB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cell3D prstMaterial="dkEdge">
                      <a:bevel w="25400" h="25400" prst="angle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b="1" dirty="0" smtClean="0">
                          <a:ln>
                            <a:solidFill>
                              <a:srgbClr val="0F511F"/>
                            </a:solidFill>
                          </a:ln>
                          <a:solidFill>
                            <a:srgbClr val="0F511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8 158 664</a:t>
                      </a:r>
                      <a:endParaRPr lang="ru-RU" sz="1400" b="1" dirty="0">
                        <a:ln>
                          <a:solidFill>
                            <a:srgbClr val="0F511F"/>
                          </a:solidFill>
                        </a:ln>
                        <a:solidFill>
                          <a:srgbClr val="0F511F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cell3D prstMaterial="dkEdge">
                      <a:bevel w="25400" h="25400" prst="angle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b="1" dirty="0" smtClean="0">
                          <a:ln>
                            <a:solidFill>
                              <a:srgbClr val="0F511F"/>
                            </a:solidFill>
                          </a:ln>
                          <a:solidFill>
                            <a:srgbClr val="0F511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400" b="1" dirty="0">
                        <a:ln>
                          <a:solidFill>
                            <a:srgbClr val="0F511F"/>
                          </a:solidFill>
                        </a:ln>
                        <a:solidFill>
                          <a:srgbClr val="0F511F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cell3D prstMaterial="dkEdge">
                      <a:bevel w="25400" h="25400" prst="angle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b="1" dirty="0" smtClean="0">
                          <a:ln>
                            <a:solidFill>
                              <a:srgbClr val="0F511F"/>
                            </a:solidFill>
                          </a:ln>
                          <a:solidFill>
                            <a:srgbClr val="0F511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400" b="1" dirty="0">
                        <a:ln>
                          <a:solidFill>
                            <a:srgbClr val="0F511F"/>
                          </a:solidFill>
                        </a:ln>
                        <a:solidFill>
                          <a:srgbClr val="0F511F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cell3D prstMaterial="dkEdge">
                      <a:bevel w="25400" h="25400" prst="angle"/>
                      <a:lightRig rig="flood" dir="t"/>
                    </a:cell3D>
                  </a:tcPr>
                </a:tc>
              </a:tr>
              <a:tr h="872335">
                <a:tc>
                  <a:txBody>
                    <a:bodyPr/>
                    <a:lstStyle/>
                    <a:p>
                      <a:pPr algn="ctr"/>
                      <a:r>
                        <a:rPr lang="ru-RU" sz="1200" b="1" kern="1200" dirty="0" smtClean="0">
                          <a:solidFill>
                            <a:srgbClr val="390FB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Основное мероприятие  «Обеспечение сохранения и развития</a:t>
                      </a:r>
                      <a:r>
                        <a:rPr lang="ru-RU" sz="1200" b="1" kern="1200" baseline="0" dirty="0" smtClean="0">
                          <a:solidFill>
                            <a:srgbClr val="390FB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системы </a:t>
                      </a:r>
                      <a:r>
                        <a:rPr lang="ru-RU" sz="1200" b="1" kern="1200" dirty="0" smtClean="0">
                          <a:solidFill>
                            <a:srgbClr val="390FB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дополнительного образования»  </a:t>
                      </a:r>
                      <a:endParaRPr lang="ru-RU" sz="1200" b="1" dirty="0">
                        <a:solidFill>
                          <a:srgbClr val="390FB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cell3D prstMaterial="dkEdge">
                      <a:bevel w="25400" h="25400" prst="angle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b="1" dirty="0" smtClean="0">
                          <a:ln>
                            <a:solidFill>
                              <a:srgbClr val="0F511F"/>
                            </a:solidFill>
                          </a:ln>
                          <a:solidFill>
                            <a:srgbClr val="0F511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22 775 065</a:t>
                      </a:r>
                      <a:endParaRPr lang="ru-RU" sz="1400" b="1" dirty="0">
                        <a:ln>
                          <a:solidFill>
                            <a:srgbClr val="0F511F"/>
                          </a:solidFill>
                        </a:ln>
                        <a:solidFill>
                          <a:srgbClr val="0F511F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cell3D prstMaterial="dkEdge">
                      <a:bevel w="25400" h="25400" prst="angle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n>
                            <a:solidFill>
                              <a:srgbClr val="0F511F"/>
                            </a:solidFill>
                          </a:ln>
                          <a:solidFill>
                            <a:srgbClr val="0F511F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17 486 323</a:t>
                      </a:r>
                      <a:endParaRPr lang="ru-RU" sz="1400" b="1" dirty="0">
                        <a:ln>
                          <a:solidFill>
                            <a:srgbClr val="0F511F"/>
                          </a:solidFill>
                        </a:ln>
                        <a:solidFill>
                          <a:srgbClr val="0F511F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cell3D prstMaterial="dkEdge">
                      <a:bevel w="25400" h="25400" prst="angle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n>
                            <a:solidFill>
                              <a:srgbClr val="0F511F"/>
                            </a:solidFill>
                          </a:ln>
                          <a:solidFill>
                            <a:srgbClr val="0F511F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17 609 576</a:t>
                      </a:r>
                      <a:endParaRPr lang="ru-RU" sz="1400" b="1" dirty="0">
                        <a:ln>
                          <a:solidFill>
                            <a:srgbClr val="0F511F"/>
                          </a:solidFill>
                        </a:ln>
                        <a:solidFill>
                          <a:srgbClr val="0F511F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cell3D prstMaterial="dkEdge">
                      <a:bevel w="25400" h="25400" prst="angle"/>
                      <a:lightRig rig="flood" dir="t"/>
                    </a:cell3D>
                  </a:tcPr>
                </a:tc>
              </a:tr>
              <a:tr h="2043969">
                <a:tc>
                  <a:txBody>
                    <a:bodyPr/>
                    <a:lstStyle/>
                    <a:p>
                      <a:pPr algn="ctr"/>
                      <a:r>
                        <a:rPr lang="ru-RU" sz="1200" b="1" kern="1200" dirty="0" smtClean="0">
                          <a:solidFill>
                            <a:srgbClr val="390FB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Основное мероприятие  «Обеспечение деятельности и выполнение функций прочих учреждений образования, подведомственных управлению образования</a:t>
                      </a:r>
                      <a:r>
                        <a:rPr lang="ru-RU" sz="1200" b="1" kern="1200" baseline="0" dirty="0" smtClean="0">
                          <a:solidFill>
                            <a:srgbClr val="390FB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Администрации </a:t>
                      </a:r>
                      <a:r>
                        <a:rPr lang="ru-RU" sz="1200" b="1" kern="1200" baseline="0" dirty="0" err="1" smtClean="0">
                          <a:solidFill>
                            <a:srgbClr val="390FB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Хомутовского</a:t>
                      </a:r>
                      <a:r>
                        <a:rPr lang="ru-RU" sz="1200" b="1" kern="1200" baseline="0" dirty="0" smtClean="0">
                          <a:solidFill>
                            <a:srgbClr val="390FB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района Курской области»</a:t>
                      </a:r>
                      <a:endParaRPr lang="ru-RU" sz="1200" b="1" dirty="0">
                        <a:solidFill>
                          <a:srgbClr val="390FB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cell3D prstMaterial="dkEdge">
                      <a:bevel w="25400" h="25400" prst="angle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dirty="0" smtClean="0">
                          <a:ln>
                            <a:solidFill>
                              <a:srgbClr val="0F511F"/>
                            </a:solidFill>
                          </a:ln>
                          <a:solidFill>
                            <a:srgbClr val="0F511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3 543 538</a:t>
                      </a:r>
                      <a:endParaRPr lang="ru-RU" sz="1400" b="1" dirty="0">
                        <a:ln>
                          <a:solidFill>
                            <a:srgbClr val="0F511F"/>
                          </a:solidFill>
                        </a:ln>
                        <a:solidFill>
                          <a:srgbClr val="0F511F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cell3D prstMaterial="dkEdge">
                      <a:bevel w="25400" h="25400" prst="angle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n>
                            <a:solidFill>
                              <a:srgbClr val="0F511F"/>
                            </a:solidFill>
                          </a:ln>
                          <a:solidFill>
                            <a:srgbClr val="0F511F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3 425 753</a:t>
                      </a:r>
                      <a:endParaRPr lang="ru-RU" sz="1400" b="1" dirty="0">
                        <a:ln>
                          <a:solidFill>
                            <a:srgbClr val="0F511F"/>
                          </a:solidFill>
                        </a:ln>
                        <a:solidFill>
                          <a:srgbClr val="0F511F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cell3D prstMaterial="dkEdge">
                      <a:bevel w="25400" h="25400" prst="angle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n>
                            <a:solidFill>
                              <a:srgbClr val="0F511F"/>
                            </a:solidFill>
                          </a:ln>
                          <a:solidFill>
                            <a:srgbClr val="0F511F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3 443 679</a:t>
                      </a:r>
                      <a:endParaRPr lang="ru-RU" sz="1400" b="1" dirty="0">
                        <a:ln>
                          <a:solidFill>
                            <a:srgbClr val="0F511F"/>
                          </a:solidFill>
                        </a:ln>
                        <a:solidFill>
                          <a:srgbClr val="0F511F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cell3D prstMaterial="dkEdge">
                      <a:bevel w="25400" h="25400" prst="angle"/>
                      <a:lightRig rig="flood" dir="t"/>
                    </a:cell3D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000100" cy="1071546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000100" y="0"/>
            <a:ext cx="800105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 smtClean="0">
                <a:solidFill>
                  <a:srgbClr val="390FB1"/>
                </a:solidFill>
                <a:latin typeface="Times New Roman" pitchFamily="18" charset="0"/>
                <a:cs typeface="Times New Roman" pitchFamily="18" charset="0"/>
              </a:rPr>
              <a:t>Муниципальная программа «Повышение эффективности  работы с молодежью, организация отдыха и оздоровления  детей, молодежи, развитие физической культуры и спорта  в </a:t>
            </a:r>
            <a:r>
              <a:rPr lang="ru-RU" sz="1600" b="1" dirty="0" err="1" smtClean="0">
                <a:solidFill>
                  <a:srgbClr val="390FB1"/>
                </a:solidFill>
                <a:latin typeface="Times New Roman" pitchFamily="18" charset="0"/>
                <a:cs typeface="Times New Roman" pitchFamily="18" charset="0"/>
              </a:rPr>
              <a:t>Хомутовском</a:t>
            </a:r>
            <a:r>
              <a:rPr lang="ru-RU" sz="1600" b="1" dirty="0" smtClean="0">
                <a:solidFill>
                  <a:srgbClr val="390FB1"/>
                </a:solidFill>
                <a:latin typeface="Times New Roman" pitchFamily="18" charset="0"/>
                <a:cs typeface="Times New Roman" pitchFamily="18" charset="0"/>
              </a:rPr>
              <a:t> районе Курской области »</a:t>
            </a:r>
            <a:endParaRPr lang="ru-RU" sz="1600" b="1" dirty="0">
              <a:solidFill>
                <a:srgbClr val="390FB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1000108"/>
            <a:ext cx="9144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 smtClean="0">
                <a:ln>
                  <a:solidFill>
                    <a:srgbClr val="C00000"/>
                  </a:solidFill>
                </a:ln>
                <a:solidFill>
                  <a:srgbClr val="990033"/>
                </a:solidFill>
                <a:latin typeface="Times New Roman" pitchFamily="18" charset="0"/>
                <a:cs typeface="Times New Roman" pitchFamily="18" charset="0"/>
              </a:rPr>
              <a:t>Цели программы:</a:t>
            </a:r>
          </a:p>
          <a:p>
            <a:pPr>
              <a:buFont typeface="Wingdings" pitchFamily="2" charset="2"/>
              <a:buChar char="Ø"/>
            </a:pPr>
            <a:r>
              <a:rPr lang="ru-RU" sz="1200" dirty="0" smtClean="0">
                <a:ln>
                  <a:solidFill>
                    <a:srgbClr val="660066"/>
                  </a:solidFill>
                </a:ln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Повышение эффективности реализации молодежной политики;</a:t>
            </a:r>
          </a:p>
          <a:p>
            <a:pPr>
              <a:buFont typeface="Wingdings" pitchFamily="2" charset="2"/>
              <a:buChar char="Ø"/>
            </a:pPr>
            <a:r>
              <a:rPr lang="ru-RU" sz="1200" dirty="0" smtClean="0">
                <a:ln>
                  <a:solidFill>
                    <a:srgbClr val="660066"/>
                  </a:solidFill>
                </a:ln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создание условий, обеспечивающих повышение мотивации жителей </a:t>
            </a:r>
            <a:r>
              <a:rPr lang="ru-RU" sz="1200" dirty="0" err="1" smtClean="0">
                <a:ln>
                  <a:solidFill>
                    <a:srgbClr val="660066"/>
                  </a:solidFill>
                </a:ln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Хомутовского</a:t>
            </a:r>
            <a:r>
              <a:rPr lang="ru-RU" sz="1200" dirty="0" smtClean="0">
                <a:ln>
                  <a:solidFill>
                    <a:srgbClr val="660066"/>
                  </a:solidFill>
                </a:ln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 района Курской области к регулярным занятиям  физической культурой и спортом и ведению здорового образа жизни;</a:t>
            </a:r>
          </a:p>
          <a:p>
            <a:pPr>
              <a:buFont typeface="Wingdings" pitchFamily="2" charset="2"/>
              <a:buChar char="Ø"/>
            </a:pPr>
            <a:r>
              <a:rPr lang="ru-RU" sz="1200" dirty="0" smtClean="0">
                <a:ln>
                  <a:solidFill>
                    <a:srgbClr val="660066"/>
                  </a:solidFill>
                </a:ln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 развитие системы оздоровления и отдыха детей в </a:t>
            </a:r>
            <a:r>
              <a:rPr lang="ru-RU" sz="1200" dirty="0" err="1" smtClean="0">
                <a:ln>
                  <a:solidFill>
                    <a:srgbClr val="660066"/>
                  </a:solidFill>
                </a:ln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Хомутовском</a:t>
            </a:r>
            <a:r>
              <a:rPr lang="ru-RU" sz="1200" dirty="0" smtClean="0">
                <a:ln>
                  <a:solidFill>
                    <a:srgbClr val="660066"/>
                  </a:solidFill>
                </a:ln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 районе  Курской области</a:t>
            </a:r>
            <a:r>
              <a:rPr lang="ru-RU" sz="1000" dirty="0" smtClean="0">
                <a:ln>
                  <a:solidFill>
                    <a:srgbClr val="660066"/>
                  </a:solidFill>
                </a:ln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1000" dirty="0">
              <a:ln>
                <a:solidFill>
                  <a:srgbClr val="660066"/>
                </a:solidFill>
              </a:ln>
              <a:solidFill>
                <a:srgbClr val="66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214546" y="2000240"/>
            <a:ext cx="435771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Основные направления реализации программных мероприятий  </a:t>
            </a:r>
            <a:r>
              <a:rPr lang="ru-RU" sz="1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(руб.):</a:t>
            </a:r>
            <a:endParaRPr lang="ru-RU" sz="10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37079818"/>
              </p:ext>
            </p:extLst>
          </p:nvPr>
        </p:nvGraphicFramePr>
        <p:xfrm>
          <a:off x="357157" y="2428867"/>
          <a:ext cx="4643471" cy="4214843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2257227"/>
                <a:gridCol w="838410"/>
                <a:gridCol w="709423"/>
                <a:gridCol w="838411"/>
              </a:tblGrid>
              <a:tr h="633150"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cell3D prstMaterial="dkEdge">
                      <a:bevel w="25400" h="25400" prst="angle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n>
                            <a:solidFill>
                              <a:srgbClr val="FFC000"/>
                            </a:solidFill>
                          </a:ln>
                          <a:solidFill>
                            <a:srgbClr val="FFC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2023 г.</a:t>
                      </a:r>
                      <a:endParaRPr lang="ru-RU" sz="1000" b="1" dirty="0">
                        <a:ln>
                          <a:solidFill>
                            <a:srgbClr val="FFC000"/>
                          </a:solidFill>
                        </a:ln>
                        <a:solidFill>
                          <a:srgbClr val="FFC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cell3D prstMaterial="dkEdge">
                      <a:bevel w="25400" h="25400" prst="angle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n>
                            <a:solidFill>
                              <a:srgbClr val="FFC000"/>
                            </a:solidFill>
                          </a:ln>
                          <a:solidFill>
                            <a:srgbClr val="FFC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2024 г.</a:t>
                      </a:r>
                      <a:endParaRPr lang="ru-RU" sz="1000" b="1" dirty="0">
                        <a:ln>
                          <a:solidFill>
                            <a:srgbClr val="FFC000"/>
                          </a:solidFill>
                        </a:ln>
                        <a:solidFill>
                          <a:srgbClr val="FFC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cell3D prstMaterial="dkEdge">
                      <a:bevel w="25400" h="25400" prst="angle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n>
                            <a:solidFill>
                              <a:srgbClr val="FFC000"/>
                            </a:solidFill>
                          </a:ln>
                          <a:solidFill>
                            <a:srgbClr val="FFC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2025 г.</a:t>
                      </a:r>
                      <a:endParaRPr lang="ru-RU" sz="1000" b="1" dirty="0">
                        <a:ln>
                          <a:solidFill>
                            <a:srgbClr val="FFC000"/>
                          </a:solidFill>
                        </a:ln>
                        <a:solidFill>
                          <a:srgbClr val="FFC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cell3D prstMaterial="dkEdge">
                      <a:bevel w="25400" h="25400" prst="angle"/>
                      <a:lightRig rig="flood" dir="t"/>
                    </a:cell3D>
                  </a:tcPr>
                </a:tc>
              </a:tr>
              <a:tr h="1096387">
                <a:tc>
                  <a:txBody>
                    <a:bodyPr/>
                    <a:lstStyle/>
                    <a:p>
                      <a:pPr algn="ctr"/>
                      <a:r>
                        <a:rPr lang="ru-RU" sz="1000" kern="1200" dirty="0" smtClean="0">
                          <a:ln>
                            <a:solidFill>
                              <a:srgbClr val="390FB1"/>
                            </a:solidFill>
                          </a:ln>
                          <a:solidFill>
                            <a:srgbClr val="390FB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Основное мероприятие  «Формирование условий для вовлечения молодежи в социальную практику»</a:t>
                      </a:r>
                      <a:endParaRPr lang="ru-RU" sz="1000" b="1" dirty="0">
                        <a:ln>
                          <a:solidFill>
                            <a:srgbClr val="390FB1"/>
                          </a:solidFill>
                        </a:ln>
                        <a:solidFill>
                          <a:srgbClr val="390FB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cell3D prstMaterial="dkEdge">
                      <a:bevel w="25400" h="25400" prst="angle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n>
                            <a:solidFill>
                              <a:srgbClr val="0F511F"/>
                            </a:solidFill>
                          </a:ln>
                          <a:solidFill>
                            <a:srgbClr val="0F511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20 000</a:t>
                      </a:r>
                      <a:endParaRPr lang="ru-RU" sz="1000" b="1" dirty="0">
                        <a:ln>
                          <a:solidFill>
                            <a:srgbClr val="0F511F"/>
                          </a:solidFill>
                        </a:ln>
                        <a:solidFill>
                          <a:srgbClr val="0F511F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cell3D prstMaterial="dkEdge">
                      <a:bevel w="25400" h="25400" prst="angle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n>
                            <a:solidFill>
                              <a:srgbClr val="0F511F"/>
                            </a:solidFill>
                          </a:ln>
                          <a:solidFill>
                            <a:srgbClr val="0F511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000" b="1" dirty="0">
                        <a:ln>
                          <a:solidFill>
                            <a:srgbClr val="0F511F"/>
                          </a:solidFill>
                        </a:ln>
                        <a:solidFill>
                          <a:srgbClr val="0F511F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cell3D prstMaterial="dkEdge">
                      <a:bevel w="25400" h="25400" prst="angle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n>
                            <a:solidFill>
                              <a:srgbClr val="0F511F"/>
                            </a:solidFill>
                          </a:ln>
                          <a:solidFill>
                            <a:srgbClr val="0F511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000" b="1" dirty="0">
                        <a:ln>
                          <a:solidFill>
                            <a:srgbClr val="0F511F"/>
                          </a:solidFill>
                        </a:ln>
                        <a:solidFill>
                          <a:srgbClr val="0F511F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cell3D prstMaterial="dkEdge">
                      <a:bevel w="25400" h="25400" prst="angle"/>
                      <a:lightRig rig="flood" dir="t"/>
                    </a:cell3D>
                  </a:tcPr>
                </a:tc>
              </a:tr>
              <a:tr h="1242653">
                <a:tc>
                  <a:txBody>
                    <a:bodyPr/>
                    <a:lstStyle/>
                    <a:p>
                      <a:pPr algn="ctr"/>
                      <a:r>
                        <a:rPr lang="ru-RU" sz="1000" kern="1200" dirty="0" smtClean="0">
                          <a:ln>
                            <a:solidFill>
                              <a:srgbClr val="390FB1"/>
                            </a:solidFill>
                          </a:ln>
                          <a:solidFill>
                            <a:srgbClr val="390FB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Основное мероприятие  «Создание условий для  организации оздоровления и отдыха детей </a:t>
                      </a:r>
                      <a:r>
                        <a:rPr lang="ru-RU" sz="1000" kern="1200" dirty="0" err="1" smtClean="0">
                          <a:ln>
                            <a:solidFill>
                              <a:srgbClr val="390FB1"/>
                            </a:solidFill>
                          </a:ln>
                          <a:solidFill>
                            <a:srgbClr val="390FB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Хомутовского</a:t>
                      </a:r>
                      <a:r>
                        <a:rPr lang="ru-RU" sz="1000" kern="1200" dirty="0" smtClean="0">
                          <a:ln>
                            <a:solidFill>
                              <a:srgbClr val="390FB1"/>
                            </a:solidFill>
                          </a:ln>
                          <a:solidFill>
                            <a:srgbClr val="390FB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района Курской области»</a:t>
                      </a:r>
                      <a:endParaRPr lang="ru-RU" sz="1000" b="1" dirty="0">
                        <a:ln>
                          <a:solidFill>
                            <a:srgbClr val="390FB1"/>
                          </a:solidFill>
                        </a:ln>
                        <a:solidFill>
                          <a:srgbClr val="390FB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cell3D prstMaterial="dkEdge">
                      <a:bevel w="25400" h="25400" prst="angle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n>
                            <a:solidFill>
                              <a:srgbClr val="0F511F"/>
                            </a:solidFill>
                          </a:ln>
                          <a:solidFill>
                            <a:srgbClr val="0F511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1 267 980</a:t>
                      </a:r>
                      <a:endParaRPr lang="ru-RU" sz="1000" b="1" dirty="0">
                        <a:ln>
                          <a:solidFill>
                            <a:srgbClr val="0F511F"/>
                          </a:solidFill>
                        </a:ln>
                        <a:solidFill>
                          <a:srgbClr val="0F511F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cell3D prstMaterial="dkEdge">
                      <a:bevel w="25400" h="25400" prst="angle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n>
                            <a:solidFill>
                              <a:srgbClr val="0F511F"/>
                            </a:solidFill>
                          </a:ln>
                          <a:solidFill>
                            <a:srgbClr val="0F511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000" b="1" dirty="0">
                        <a:ln>
                          <a:solidFill>
                            <a:srgbClr val="0F511F"/>
                          </a:solidFill>
                        </a:ln>
                        <a:solidFill>
                          <a:srgbClr val="0F511F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cell3D prstMaterial="dkEdge">
                      <a:bevel w="25400" h="25400" prst="angle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n>
                            <a:solidFill>
                              <a:srgbClr val="0F511F"/>
                            </a:solidFill>
                          </a:ln>
                          <a:solidFill>
                            <a:srgbClr val="0F511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000" b="1" dirty="0">
                        <a:ln>
                          <a:solidFill>
                            <a:srgbClr val="0F511F"/>
                          </a:solidFill>
                        </a:ln>
                        <a:solidFill>
                          <a:srgbClr val="0F511F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cell3D prstMaterial="dkEdge">
                      <a:bevel w="25400" h="25400" prst="angle"/>
                      <a:lightRig rig="flood" dir="t"/>
                    </a:cell3D>
                  </a:tcPr>
                </a:tc>
              </a:tr>
              <a:tr h="1242653">
                <a:tc>
                  <a:txBody>
                    <a:bodyPr/>
                    <a:lstStyle/>
                    <a:p>
                      <a:pPr algn="ctr"/>
                      <a:r>
                        <a:rPr lang="ru-RU" sz="1000" kern="1200" dirty="0" smtClean="0">
                          <a:ln>
                            <a:solidFill>
                              <a:srgbClr val="390FB1"/>
                            </a:solidFill>
                          </a:ln>
                          <a:solidFill>
                            <a:srgbClr val="390FB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Основное мероприятие: «Совершенствование системы физического воспитания для различных групп и категорий</a:t>
                      </a:r>
                      <a:r>
                        <a:rPr lang="ru-RU" sz="1000" kern="1200" baseline="0" dirty="0" smtClean="0">
                          <a:ln>
                            <a:solidFill>
                              <a:srgbClr val="390FB1"/>
                            </a:solidFill>
                          </a:ln>
                          <a:solidFill>
                            <a:srgbClr val="390FB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населения</a:t>
                      </a:r>
                      <a:r>
                        <a:rPr lang="ru-RU" sz="1000" kern="1200" dirty="0" smtClean="0">
                          <a:ln>
                            <a:solidFill>
                              <a:srgbClr val="390FB1"/>
                            </a:solidFill>
                          </a:ln>
                          <a:solidFill>
                            <a:srgbClr val="390FB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»</a:t>
                      </a:r>
                      <a:endParaRPr lang="ru-RU" sz="1000" b="1" dirty="0">
                        <a:ln>
                          <a:solidFill>
                            <a:srgbClr val="390FB1"/>
                          </a:solidFill>
                        </a:ln>
                        <a:solidFill>
                          <a:srgbClr val="390FB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cell3D prstMaterial="dkEdge">
                      <a:bevel w="25400" h="25400" prst="angle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n>
                            <a:solidFill>
                              <a:srgbClr val="0F511F"/>
                            </a:solidFill>
                          </a:ln>
                          <a:solidFill>
                            <a:srgbClr val="0F511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20 000</a:t>
                      </a:r>
                      <a:endParaRPr lang="ru-RU" sz="1000" b="1" dirty="0">
                        <a:ln>
                          <a:solidFill>
                            <a:srgbClr val="0F511F"/>
                          </a:solidFill>
                        </a:ln>
                        <a:solidFill>
                          <a:srgbClr val="0F511F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cell3D prstMaterial="dkEdge">
                      <a:bevel w="25400" h="25400" prst="angle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n>
                            <a:solidFill>
                              <a:srgbClr val="0F511F"/>
                            </a:solidFill>
                          </a:ln>
                          <a:solidFill>
                            <a:srgbClr val="0F511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000" b="1" dirty="0">
                        <a:ln>
                          <a:solidFill>
                            <a:srgbClr val="0F511F"/>
                          </a:solidFill>
                        </a:ln>
                        <a:solidFill>
                          <a:srgbClr val="0F511F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cell3D prstMaterial="dkEdge">
                      <a:bevel w="25400" h="25400" prst="angle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n>
                            <a:solidFill>
                              <a:srgbClr val="0F511F"/>
                            </a:solidFill>
                          </a:ln>
                          <a:solidFill>
                            <a:srgbClr val="0F511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000" b="1" dirty="0">
                        <a:ln>
                          <a:solidFill>
                            <a:srgbClr val="0F511F"/>
                          </a:solidFill>
                        </a:ln>
                        <a:solidFill>
                          <a:srgbClr val="0F511F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cell3D prstMaterial="dkEdge">
                      <a:bevel w="25400" h="25400" prst="angle"/>
                      <a:lightRig rig="flood" dir="t"/>
                    </a:cell3D>
                  </a:tcPr>
                </a:tc>
              </a:tr>
            </a:tbl>
          </a:graphicData>
        </a:graphic>
      </p:graphicFrame>
      <p:pic>
        <p:nvPicPr>
          <p:cNvPr id="9" name="Рисунок 8" descr="I:\DCIM\102CANON\IMG_0352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4942" y="2571744"/>
            <a:ext cx="3571900" cy="1678229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Рисунок 11" descr="C:\Users\Admin\Desktop\2017г фото пионерия\021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14942" y="4429132"/>
            <a:ext cx="3500462" cy="2143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img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000100" cy="1071546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428728" y="214290"/>
            <a:ext cx="735811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ln>
                  <a:solidFill>
                    <a:srgbClr val="19874D"/>
                  </a:solidFill>
                </a:ln>
                <a:solidFill>
                  <a:srgbClr val="008080"/>
                </a:solidFill>
                <a:latin typeface="Times New Roman" pitchFamily="18" charset="0"/>
                <a:cs typeface="Times New Roman" pitchFamily="18" charset="0"/>
              </a:rPr>
              <a:t>Муниципальная программа «Социальная поддержка граждан в </a:t>
            </a:r>
            <a:r>
              <a:rPr lang="ru-RU" b="1" dirty="0" err="1" smtClean="0">
                <a:ln>
                  <a:solidFill>
                    <a:srgbClr val="19874D"/>
                  </a:solidFill>
                </a:ln>
                <a:solidFill>
                  <a:srgbClr val="008080"/>
                </a:solidFill>
                <a:latin typeface="Times New Roman" pitchFamily="18" charset="0"/>
                <a:cs typeface="Times New Roman" pitchFamily="18" charset="0"/>
              </a:rPr>
              <a:t>Хомутовском</a:t>
            </a:r>
            <a:r>
              <a:rPr lang="ru-RU" b="1" dirty="0" smtClean="0">
                <a:ln>
                  <a:solidFill>
                    <a:srgbClr val="19874D"/>
                  </a:solidFill>
                </a:ln>
                <a:solidFill>
                  <a:srgbClr val="008080"/>
                </a:solidFill>
                <a:latin typeface="Times New Roman" pitchFamily="18" charset="0"/>
                <a:cs typeface="Times New Roman" pitchFamily="18" charset="0"/>
              </a:rPr>
              <a:t> районе Курской области » </a:t>
            </a:r>
            <a:endParaRPr lang="ru-RU" dirty="0">
              <a:ln>
                <a:solidFill>
                  <a:srgbClr val="19874D"/>
                </a:solidFill>
              </a:ln>
              <a:solidFill>
                <a:srgbClr val="00808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18969050"/>
              </p:ext>
            </p:extLst>
          </p:nvPr>
        </p:nvGraphicFramePr>
        <p:xfrm>
          <a:off x="357158" y="1928802"/>
          <a:ext cx="4714876" cy="5826450"/>
        </p:xfrm>
        <a:graphic>
          <a:graphicData uri="http://schemas.openxmlformats.org/drawingml/2006/table">
            <a:tbl>
              <a:tblPr firstRow="1" bandRow="1">
                <a:tableStyleId>{22838BEF-8BB2-4498-84A7-C5851F593DF1}</a:tableStyleId>
              </a:tblPr>
              <a:tblGrid>
                <a:gridCol w="1432349"/>
                <a:gridCol w="954917"/>
                <a:gridCol w="1113164"/>
                <a:gridCol w="1214446"/>
              </a:tblGrid>
              <a:tr h="512685"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cell3D prstMaterial="dkEdge">
                      <a:bevel w="25400" h="25400" prst="angle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n>
                            <a:solidFill>
                              <a:srgbClr val="390FB1"/>
                            </a:solidFill>
                          </a:ln>
                          <a:solidFill>
                            <a:srgbClr val="390FB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2023 г.</a:t>
                      </a:r>
                      <a:endParaRPr lang="ru-RU" sz="1000" b="1" dirty="0">
                        <a:ln>
                          <a:solidFill>
                            <a:srgbClr val="390FB1"/>
                          </a:solidFill>
                        </a:ln>
                        <a:solidFill>
                          <a:srgbClr val="390FB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cell3D prstMaterial="dkEdge">
                      <a:bevel w="25400" h="25400" prst="angle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n>
                            <a:solidFill>
                              <a:srgbClr val="390FB1"/>
                            </a:solidFill>
                          </a:ln>
                          <a:solidFill>
                            <a:srgbClr val="390FB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2024 г.</a:t>
                      </a:r>
                      <a:endParaRPr lang="ru-RU" sz="1000" b="1" dirty="0">
                        <a:ln>
                          <a:solidFill>
                            <a:srgbClr val="390FB1"/>
                          </a:solidFill>
                        </a:ln>
                        <a:solidFill>
                          <a:srgbClr val="390FB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cell3D prstMaterial="dkEdge">
                      <a:bevel w="25400" h="25400" prst="angle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n>
                            <a:solidFill>
                              <a:srgbClr val="390FB1"/>
                            </a:solidFill>
                          </a:ln>
                          <a:solidFill>
                            <a:srgbClr val="390FB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2025 г.</a:t>
                      </a:r>
                      <a:endParaRPr lang="ru-RU" sz="1000" b="1" dirty="0">
                        <a:ln>
                          <a:solidFill>
                            <a:srgbClr val="390FB1"/>
                          </a:solidFill>
                        </a:ln>
                        <a:solidFill>
                          <a:srgbClr val="390FB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cell3D prstMaterial="dkEdge">
                      <a:bevel w="25400" h="25400" prst="angle"/>
                      <a:lightRig rig="flood" dir="t"/>
                    </a:cell3D>
                  </a:tcPr>
                </a:tc>
              </a:tr>
              <a:tr h="1504202">
                <a:tc>
                  <a:txBody>
                    <a:bodyPr/>
                    <a:lstStyle/>
                    <a:p>
                      <a:pPr algn="ctr"/>
                      <a:r>
                        <a:rPr lang="ru-RU" sz="900" kern="1200" dirty="0" smtClean="0">
                          <a:ln>
                            <a:solidFill>
                              <a:srgbClr val="0F511F"/>
                            </a:solidFill>
                          </a:ln>
                          <a:solidFill>
                            <a:srgbClr val="0F511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Основное мероприятие  «Совершенствование организации предоставления социальных</a:t>
                      </a:r>
                      <a:r>
                        <a:rPr lang="ru-RU" sz="900" kern="1200" baseline="0" dirty="0" smtClean="0">
                          <a:ln>
                            <a:solidFill>
                              <a:srgbClr val="0F511F"/>
                            </a:solidFill>
                          </a:ln>
                          <a:solidFill>
                            <a:srgbClr val="0F511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выплат и мер социальной поддержки отдельным категориям граждан</a:t>
                      </a:r>
                      <a:r>
                        <a:rPr lang="ru-RU" sz="900" kern="1200" dirty="0" smtClean="0">
                          <a:ln>
                            <a:solidFill>
                              <a:srgbClr val="0F511F"/>
                            </a:solidFill>
                          </a:ln>
                          <a:solidFill>
                            <a:srgbClr val="0F511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»</a:t>
                      </a:r>
                      <a:endParaRPr lang="ru-RU" sz="900" b="1" dirty="0">
                        <a:ln>
                          <a:solidFill>
                            <a:srgbClr val="0F511F"/>
                          </a:solidFill>
                        </a:ln>
                        <a:solidFill>
                          <a:srgbClr val="0F511F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cell3D prstMaterial="dkEdge">
                      <a:bevel w="25400" h="25400" prst="angle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n>
                            <a:solidFill>
                              <a:srgbClr val="660066"/>
                            </a:solidFill>
                          </a:ln>
                          <a:solidFill>
                            <a:srgbClr val="660066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17 857 111</a:t>
                      </a:r>
                      <a:endParaRPr lang="ru-RU" sz="1000" b="1" dirty="0">
                        <a:ln>
                          <a:solidFill>
                            <a:srgbClr val="660066"/>
                          </a:solidFill>
                        </a:ln>
                        <a:solidFill>
                          <a:srgbClr val="660066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cell3D prstMaterial="dkEdge">
                      <a:bevel w="25400" h="25400" prst="angle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n>
                            <a:solidFill>
                              <a:srgbClr val="660066"/>
                            </a:solidFill>
                          </a:ln>
                          <a:solidFill>
                            <a:srgbClr val="660066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6 925 814</a:t>
                      </a:r>
                      <a:endParaRPr lang="ru-RU" sz="1000" b="1" dirty="0">
                        <a:ln>
                          <a:solidFill>
                            <a:srgbClr val="660066"/>
                          </a:solidFill>
                        </a:ln>
                        <a:solidFill>
                          <a:srgbClr val="660066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cell3D prstMaterial="dkEdge">
                      <a:bevel w="25400" h="25400" prst="angle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n>
                            <a:solidFill>
                              <a:srgbClr val="660066"/>
                            </a:solidFill>
                          </a:ln>
                          <a:solidFill>
                            <a:srgbClr val="660066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6 925 814</a:t>
                      </a:r>
                      <a:endParaRPr lang="ru-RU" sz="1000" b="1" dirty="0">
                        <a:ln>
                          <a:solidFill>
                            <a:srgbClr val="660066"/>
                          </a:solidFill>
                        </a:ln>
                        <a:solidFill>
                          <a:srgbClr val="660066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cell3D prstMaterial="dkEdge">
                      <a:bevel w="25400" h="25400" prst="angle"/>
                      <a:lightRig rig="flood" dir="t"/>
                    </a:cell3D>
                  </a:tcPr>
                </a:tc>
              </a:tr>
              <a:tr h="1154388">
                <a:tc>
                  <a:txBody>
                    <a:bodyPr/>
                    <a:lstStyle/>
                    <a:p>
                      <a:pPr algn="ctr"/>
                      <a:r>
                        <a:rPr lang="ru-RU" sz="900" kern="1200" dirty="0" smtClean="0">
                          <a:ln>
                            <a:solidFill>
                              <a:srgbClr val="0F511F"/>
                            </a:solidFill>
                          </a:ln>
                          <a:solidFill>
                            <a:srgbClr val="0F511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Основное мероприятие  «Обеспечение реализации комплекса мер, направленных на улучшение демографической ситуации в </a:t>
                      </a:r>
                      <a:r>
                        <a:rPr lang="ru-RU" sz="900" kern="1200" dirty="0" err="1" smtClean="0">
                          <a:ln>
                            <a:solidFill>
                              <a:srgbClr val="0F511F"/>
                            </a:solidFill>
                          </a:ln>
                          <a:solidFill>
                            <a:srgbClr val="0F511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Хомутовском</a:t>
                      </a:r>
                      <a:r>
                        <a:rPr lang="ru-RU" sz="900" kern="1200" dirty="0" smtClean="0">
                          <a:ln>
                            <a:solidFill>
                              <a:srgbClr val="0F511F"/>
                            </a:solidFill>
                          </a:ln>
                          <a:solidFill>
                            <a:srgbClr val="0F511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районе Курской области»</a:t>
                      </a:r>
                      <a:endParaRPr lang="ru-RU" sz="900" b="1" dirty="0">
                        <a:ln>
                          <a:solidFill>
                            <a:srgbClr val="0F511F"/>
                          </a:solidFill>
                        </a:ln>
                        <a:solidFill>
                          <a:srgbClr val="0F511F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cell3D prstMaterial="dkEdge">
                      <a:bevel w="25400" h="25400" prst="angle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n>
                            <a:solidFill>
                              <a:srgbClr val="660066"/>
                            </a:solidFill>
                          </a:ln>
                          <a:solidFill>
                            <a:srgbClr val="660066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11 572 242</a:t>
                      </a:r>
                      <a:endParaRPr lang="ru-RU" sz="1000" b="1" dirty="0">
                        <a:ln>
                          <a:solidFill>
                            <a:srgbClr val="660066"/>
                          </a:solidFill>
                        </a:ln>
                        <a:solidFill>
                          <a:srgbClr val="660066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cell3D prstMaterial="dkEdge">
                      <a:bevel w="25400" h="25400" prst="angle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n>
                            <a:solidFill>
                              <a:srgbClr val="660066"/>
                            </a:solidFill>
                          </a:ln>
                          <a:solidFill>
                            <a:srgbClr val="660066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11 472 242</a:t>
                      </a:r>
                      <a:endParaRPr lang="ru-RU" sz="1000" b="1" dirty="0">
                        <a:ln>
                          <a:solidFill>
                            <a:srgbClr val="660066"/>
                          </a:solidFill>
                        </a:ln>
                        <a:solidFill>
                          <a:srgbClr val="660066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cell3D prstMaterial="dkEdge">
                      <a:bevel w="25400" h="25400" prst="angle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n>
                            <a:solidFill>
                              <a:srgbClr val="660066"/>
                            </a:solidFill>
                          </a:ln>
                          <a:solidFill>
                            <a:srgbClr val="660066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11 472 242</a:t>
                      </a:r>
                      <a:endParaRPr lang="ru-RU" sz="1000" b="1" dirty="0">
                        <a:ln>
                          <a:solidFill>
                            <a:srgbClr val="660066"/>
                          </a:solidFill>
                        </a:ln>
                        <a:solidFill>
                          <a:srgbClr val="660066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cell3D prstMaterial="dkEdge">
                      <a:bevel w="25400" h="25400" prst="angle"/>
                      <a:lightRig rig="flood" dir="t"/>
                    </a:cell3D>
                  </a:tcPr>
                </a:tc>
              </a:tr>
              <a:tr h="1154388">
                <a:tc>
                  <a:txBody>
                    <a:bodyPr/>
                    <a:lstStyle/>
                    <a:p>
                      <a:pPr algn="ctr"/>
                      <a:r>
                        <a:rPr lang="ru-RU" sz="900" b="1" dirty="0" smtClean="0">
                          <a:ln>
                            <a:solidFill>
                              <a:srgbClr val="0F511F"/>
                            </a:solidFill>
                          </a:ln>
                          <a:solidFill>
                            <a:srgbClr val="0F511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Основное мероприятие «Обеспечение жилыми помещениями детей-сирот и детей, оставшихся без попечения родителей, лиц из  их числа»</a:t>
                      </a:r>
                      <a:endParaRPr lang="ru-RU" sz="900" b="1" dirty="0">
                        <a:ln>
                          <a:solidFill>
                            <a:srgbClr val="0F511F"/>
                          </a:solidFill>
                        </a:ln>
                        <a:solidFill>
                          <a:srgbClr val="0F511F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cell3D prstMaterial="dkEdge">
                      <a:bevel w="25400" h="25400" prst="angle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n>
                            <a:solidFill>
                              <a:srgbClr val="660066"/>
                            </a:solidFill>
                          </a:ln>
                          <a:solidFill>
                            <a:srgbClr val="660066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11 266 258</a:t>
                      </a:r>
                      <a:endParaRPr lang="ru-RU" sz="1000" b="1" dirty="0">
                        <a:ln>
                          <a:solidFill>
                            <a:srgbClr val="660066"/>
                          </a:solidFill>
                        </a:ln>
                        <a:solidFill>
                          <a:srgbClr val="660066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cell3D prstMaterial="dkEdge">
                      <a:bevel w="25400" h="25400" prst="angle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n>
                            <a:solidFill>
                              <a:srgbClr val="660066"/>
                            </a:solidFill>
                          </a:ln>
                          <a:solidFill>
                            <a:srgbClr val="660066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11 266 258</a:t>
                      </a:r>
                      <a:endParaRPr lang="ru-RU" sz="1000" b="1" dirty="0">
                        <a:ln>
                          <a:solidFill>
                            <a:srgbClr val="660066"/>
                          </a:solidFill>
                        </a:ln>
                        <a:solidFill>
                          <a:srgbClr val="660066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cell3D prstMaterial="dkEdge">
                      <a:bevel w="25400" h="25400" prst="angle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n>
                            <a:solidFill>
                              <a:srgbClr val="660066"/>
                            </a:solidFill>
                          </a:ln>
                          <a:solidFill>
                            <a:srgbClr val="660066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8 449 693</a:t>
                      </a:r>
                      <a:endParaRPr lang="ru-RU" sz="1000" b="1" dirty="0">
                        <a:ln>
                          <a:solidFill>
                            <a:srgbClr val="660066"/>
                          </a:solidFill>
                        </a:ln>
                        <a:solidFill>
                          <a:srgbClr val="660066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cell3D prstMaterial="dkEdge">
                      <a:bevel w="25400" h="25400" prst="angle"/>
                      <a:lightRig rig="flood" dir="t"/>
                    </a:cell3D>
                  </a:tcPr>
                </a:tc>
              </a:tr>
              <a:tr h="1329295">
                <a:tc>
                  <a:txBody>
                    <a:bodyPr/>
                    <a:lstStyle/>
                    <a:p>
                      <a:pPr algn="ctr"/>
                      <a:r>
                        <a:rPr lang="ru-RU" sz="900" kern="1200" dirty="0" smtClean="0">
                          <a:ln>
                            <a:solidFill>
                              <a:srgbClr val="0F511F"/>
                            </a:solidFill>
                          </a:ln>
                          <a:solidFill>
                            <a:srgbClr val="0F511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Основное мероприятие  «Обеспечение деятельности и исполнения функций отдела социального обеспечения»</a:t>
                      </a:r>
                      <a:endParaRPr lang="ru-RU" sz="900" b="1" dirty="0">
                        <a:ln>
                          <a:solidFill>
                            <a:srgbClr val="0F511F"/>
                          </a:solidFill>
                        </a:ln>
                        <a:solidFill>
                          <a:srgbClr val="0F511F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cell3D prstMaterial="dkEdge">
                      <a:bevel w="25400" h="25400" prst="angle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n>
                            <a:solidFill>
                              <a:srgbClr val="660066"/>
                            </a:solidFill>
                          </a:ln>
                          <a:solidFill>
                            <a:srgbClr val="660066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1 478 258</a:t>
                      </a:r>
                      <a:endParaRPr lang="ru-RU" sz="1000" b="1" dirty="0">
                        <a:ln>
                          <a:solidFill>
                            <a:srgbClr val="660066"/>
                          </a:solidFill>
                        </a:ln>
                        <a:solidFill>
                          <a:srgbClr val="660066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cell3D prstMaterial="dkEdge">
                      <a:bevel w="25400" h="25400" prst="angle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n>
                            <a:solidFill>
                              <a:srgbClr val="660066"/>
                            </a:solidFill>
                          </a:ln>
                          <a:solidFill>
                            <a:srgbClr val="660066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1 338 800</a:t>
                      </a:r>
                      <a:endParaRPr lang="ru-RU" sz="1000" b="1" dirty="0">
                        <a:ln>
                          <a:solidFill>
                            <a:srgbClr val="660066"/>
                          </a:solidFill>
                        </a:ln>
                        <a:solidFill>
                          <a:srgbClr val="660066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cell3D prstMaterial="dkEdge">
                      <a:bevel w="25400" h="25400" prst="angle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n>
                            <a:solidFill>
                              <a:srgbClr val="660066"/>
                            </a:solidFill>
                          </a:ln>
                          <a:solidFill>
                            <a:srgbClr val="660066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1 338 800</a:t>
                      </a:r>
                      <a:endParaRPr lang="ru-RU" sz="1000" b="1" dirty="0">
                        <a:ln>
                          <a:solidFill>
                            <a:srgbClr val="660066"/>
                          </a:solidFill>
                        </a:ln>
                        <a:solidFill>
                          <a:srgbClr val="660066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cell3D prstMaterial="dkEdge">
                      <a:bevel w="25400" h="25400" prst="angle"/>
                      <a:lightRig rig="flood" dir="t"/>
                    </a:cell3D>
                  </a:tcPr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4071934" y="1643050"/>
            <a:ext cx="68577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(руб.)</a:t>
            </a:r>
            <a:endParaRPr lang="ru-RU" sz="1400" dirty="0">
              <a:ln>
                <a:solidFill>
                  <a:srgbClr val="FF0000"/>
                </a:solidFill>
              </a:ln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214282" y="857232"/>
            <a:ext cx="5214941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100" b="1" dirty="0" smtClean="0">
                <a:ln>
                  <a:solidFill>
                    <a:srgbClr val="C00000"/>
                  </a:solidFill>
                </a:ln>
                <a:solidFill>
                  <a:srgbClr val="990033"/>
                </a:solidFill>
                <a:latin typeface="Times New Roman" pitchFamily="18" charset="0"/>
                <a:cs typeface="Times New Roman" pitchFamily="18" charset="0"/>
              </a:rPr>
              <a:t>Цель программы:</a:t>
            </a:r>
            <a:r>
              <a:rPr lang="ru-RU" sz="1100" b="1" dirty="0" smtClean="0">
                <a:ln>
                  <a:solidFill>
                    <a:srgbClr val="C00000"/>
                  </a:solidFill>
                </a:ln>
                <a:solidFill>
                  <a:srgbClr val="390FB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100" b="1" dirty="0" smtClean="0">
                <a:solidFill>
                  <a:srgbClr val="390FB1"/>
                </a:solidFill>
                <a:latin typeface="Times New Roman" pitchFamily="18" charset="0"/>
                <a:cs typeface="Times New Roman" pitchFamily="18" charset="0"/>
              </a:rPr>
              <a:t>формирование правовых организационных, социально-экономических условий для осуществления мер по улучшению положения и качества жизни граждан, повышению степени их социальной защищенности, активизации участия граждан в жизни общества</a:t>
            </a:r>
            <a:endParaRPr lang="ru-RU" sz="1100" b="1" dirty="0" smtClean="0">
              <a:ln>
                <a:solidFill>
                  <a:srgbClr val="C00000"/>
                </a:solidFill>
              </a:ln>
              <a:solidFill>
                <a:srgbClr val="390FB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1406" y="1500174"/>
            <a:ext cx="392909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Основные направления реализации программных мероприятий</a:t>
            </a:r>
            <a:endParaRPr lang="ru-RU" sz="1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5" name="Рисунок 14" descr="C:\Users\user1\AppData\Local\Temp\DSC_6132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86380" y="1142984"/>
            <a:ext cx="3500461" cy="1428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Рисунок 16" descr="F:\Новая папка\фото с праздника День матери 2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43504" y="2643181"/>
            <a:ext cx="3643338" cy="25814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Рисунок 17" descr="F:\Новая папка\медаль\DSC_0096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143504" y="4857760"/>
            <a:ext cx="3714775" cy="2000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73721824_58242245_42847237_1240322235_2.jpg"/>
          <p:cNvPicPr>
            <a:picLocks noChangeAspect="1"/>
          </p:cNvPicPr>
          <p:nvPr/>
        </p:nvPicPr>
        <p:blipFill>
          <a:blip r:embed="rId2">
            <a:lum contrast="30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 descr="img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000100" cy="1071546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020257" y="428604"/>
            <a:ext cx="812374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n>
                  <a:solidFill>
                    <a:schemeClr val="accent5">
                      <a:lumMod val="50000"/>
                    </a:schemeClr>
                  </a:solidFill>
                </a:ln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Пособие на ребенка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285984" y="1357298"/>
            <a:ext cx="685801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i="1" u="sng" dirty="0" smtClean="0">
                <a:ln>
                  <a:solidFill>
                    <a:srgbClr val="C00000"/>
                  </a:solidFill>
                </a:ln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Необходимые условия для получения выплаты:</a:t>
            </a:r>
          </a:p>
          <a:p>
            <a:pPr algn="ctr">
              <a:buFont typeface="Wingdings" pitchFamily="2" charset="2"/>
              <a:buChar char="v"/>
            </a:pPr>
            <a:r>
              <a:rPr lang="ru-RU" sz="1000" i="1" dirty="0" smtClean="0">
                <a:ln>
                  <a:solidFill>
                    <a:srgbClr val="7030A0"/>
                  </a:solidFill>
                </a:ln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i="1" dirty="0" smtClean="0">
                <a:ln>
                  <a:solidFill>
                    <a:srgbClr val="7030A0"/>
                  </a:solidFill>
                </a:ln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Один из родителей (усыновителей, опекунов, попечителей) на каждого рожденного, усыновленного, принятого под опеку (попечительство), совместно проживающего с ним ребенка, до достижения им возраста шестнадцати лет (на учащегося общеобразовательного учреждения – до окончания им обучения, но не более чем до достижения им возраста восемнадцати лет) в семьях со среднедушевым доходом, размер которого не превышает величины прожиточного минимума на душу населения, установленного в Курской области</a:t>
            </a:r>
            <a:endParaRPr lang="ru-RU" sz="1200" i="1" dirty="0">
              <a:ln>
                <a:solidFill>
                  <a:srgbClr val="7030A0"/>
                </a:solidFill>
              </a:ln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posobie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1714488"/>
            <a:ext cx="2357422" cy="135732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TextBox 7"/>
          <p:cNvSpPr txBox="1"/>
          <p:nvPr/>
        </p:nvSpPr>
        <p:spPr>
          <a:xfrm>
            <a:off x="642910" y="1214422"/>
            <a:ext cx="1643074" cy="400110"/>
          </a:xfrm>
          <a:prstGeom prst="rect">
            <a:avLst/>
          </a:prstGeom>
          <a:solidFill>
            <a:srgbClr val="C0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000" u="sng" dirty="0" smtClean="0">
                <a:ln>
                  <a:solidFill>
                    <a:srgbClr val="FFFF00"/>
                  </a:solidFill>
                </a:ln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ежемесячно</a:t>
            </a:r>
            <a:endParaRPr lang="ru-RU" sz="2000" u="sng" dirty="0">
              <a:ln>
                <a:solidFill>
                  <a:srgbClr val="FFFF00"/>
                </a:solidFill>
              </a:ln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714612" y="2714620"/>
            <a:ext cx="377763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i="1" u="sng" dirty="0" smtClean="0">
                <a:ln>
                  <a:solidFill>
                    <a:srgbClr val="C00000"/>
                  </a:solidFill>
                </a:ln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Необходимый перечень документов: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0" y="3000372"/>
            <a:ext cx="914400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indent="-228600">
              <a:buAutoNum type="arabicPeriod"/>
            </a:pPr>
            <a:r>
              <a:rPr lang="ru-RU" sz="1200" u="sng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Заявление о назначении ежемесячно пособия на ребенка;</a:t>
            </a:r>
          </a:p>
          <a:p>
            <a:pPr marL="228600" indent="-228600">
              <a:buAutoNum type="arabicPeriod"/>
            </a:pPr>
            <a:r>
              <a:rPr lang="ru-RU" sz="1200" u="sng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Копия свидетельства о рождении ребенка;</a:t>
            </a:r>
          </a:p>
          <a:p>
            <a:pPr marL="228600" indent="-228600">
              <a:buAutoNum type="arabicPeriod"/>
            </a:pPr>
            <a:r>
              <a:rPr lang="ru-RU" sz="1200" u="sng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Документы, подтверждающие доходы семьи (либо отсутствие) за три календарных месяца, предшествующие месяцу обращения в орган местного самоуправления;</a:t>
            </a:r>
          </a:p>
          <a:p>
            <a:pPr marL="228600" indent="-228600">
              <a:buAutoNum type="arabicPeriod"/>
            </a:pPr>
            <a:r>
              <a:rPr lang="ru-RU" sz="1200" u="sng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Документы, подтверждающие проживание родителей (родителя, усыновителя, опекуна, попечителя) с ребенком на территории </a:t>
            </a:r>
            <a:r>
              <a:rPr lang="ru-RU" sz="1200" u="sng" dirty="0" err="1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Хомутовского</a:t>
            </a:r>
            <a:r>
              <a:rPr lang="ru-RU" sz="1200" u="sng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района;</a:t>
            </a:r>
          </a:p>
          <a:p>
            <a:pPr marL="228600" indent="-228600">
              <a:buAutoNum type="arabicPeriod"/>
            </a:pPr>
            <a:r>
              <a:rPr lang="ru-RU" sz="1200" u="sng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 правка органа местного самоуправления, наделенного отдельными государственными полномочиями </a:t>
            </a:r>
            <a:r>
              <a:rPr lang="ru-RU" sz="1200" u="sng" dirty="0" err="1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Хомутовского</a:t>
            </a:r>
            <a:r>
              <a:rPr lang="ru-RU" sz="1200" u="sng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района в сфере социальной защиты населения, по месту жительства другого родителя (лица, заменяющего его) о неполучении им ежемесячного пособия на ребенка – при раздельном проживании родителей либо лиц, заменяющих их;</a:t>
            </a:r>
          </a:p>
          <a:p>
            <a:pPr marL="228600" indent="-228600">
              <a:buAutoNum type="arabicPeriod"/>
            </a:pPr>
            <a:r>
              <a:rPr lang="ru-RU" sz="1200" u="sng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Справку об учебе ребенка (детей) старше 16 лет в общеобразовательном учреждении;</a:t>
            </a:r>
          </a:p>
          <a:p>
            <a:pPr marL="228600" indent="-228600">
              <a:buAutoNum type="arabicPeriod"/>
            </a:pPr>
            <a:r>
              <a:rPr lang="ru-RU" sz="1200" u="sng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Выписка из решения органов местного самоуправления об установления над ребенком опеки (попечительства); (для назначения ежемесячного пособия на ребенка, находящегося под опекой (попечительством));</a:t>
            </a:r>
          </a:p>
          <a:p>
            <a:pPr marL="228600" indent="-228600">
              <a:buAutoNum type="arabicPeriod"/>
            </a:pPr>
            <a:r>
              <a:rPr lang="ru-RU" sz="1200" u="sng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Справка из органов опеки и попечительства.</a:t>
            </a:r>
          </a:p>
          <a:p>
            <a:pPr marL="228600" indent="-228600">
              <a:buAutoNum type="arabicPeriod"/>
            </a:pPr>
            <a:r>
              <a:rPr lang="ru-RU" sz="1200" u="sng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СНИЛС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857224" y="785794"/>
            <a:ext cx="476014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196,34 </a:t>
            </a:r>
            <a:r>
              <a:rPr lang="ru-RU" sz="2000" dirty="0" err="1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руб</a:t>
            </a:r>
            <a:r>
              <a:rPr lang="ru-RU" sz="2000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/392,68 </a:t>
            </a:r>
            <a:r>
              <a:rPr lang="ru-RU" sz="2000" dirty="0" err="1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руб</a:t>
            </a:r>
            <a:r>
              <a:rPr lang="ru-RU" sz="2000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если один родитель</a:t>
            </a:r>
          </a:p>
          <a:p>
            <a:endParaRPr lang="ru-RU" sz="2000" dirty="0">
              <a:ln>
                <a:solidFill>
                  <a:srgbClr val="FF0000"/>
                </a:solidFill>
              </a:ln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0" y="5500702"/>
            <a:ext cx="914400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i="1" u="sng" dirty="0" smtClean="0">
                <a:ln>
                  <a:solidFill>
                    <a:srgbClr val="C00000"/>
                  </a:solidFill>
                </a:ln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Схема получения пособия:</a:t>
            </a:r>
          </a:p>
          <a:p>
            <a:pPr>
              <a:buFont typeface="Courier New" pitchFamily="49" charset="0"/>
              <a:buChar char="o"/>
            </a:pPr>
            <a:r>
              <a:rPr lang="ru-RU" sz="1200" i="1" dirty="0" smtClean="0">
                <a:ln>
                  <a:solidFill>
                    <a:schemeClr val="accent6">
                      <a:lumMod val="50000"/>
                    </a:schemeClr>
                  </a:solidFill>
                </a:ln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Ежемесячное пособие на новорожденного ребенка назначается с месяца обращения в отдел социальной защиты населения.</a:t>
            </a:r>
          </a:p>
          <a:p>
            <a:pPr>
              <a:buFont typeface="Courier New" pitchFamily="49" charset="0"/>
              <a:buChar char="o"/>
            </a:pPr>
            <a:r>
              <a:rPr lang="ru-RU" sz="1200" i="1" dirty="0" smtClean="0">
                <a:ln>
                  <a:solidFill>
                    <a:schemeClr val="accent6">
                      <a:lumMod val="50000"/>
                    </a:schemeClr>
                  </a:solidFill>
                </a:ln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Решение о назначении и выплате ежемесячного пособия на ребенка принимается органом соц.защиты населения по месту регистрации родителя (усыновителя, опекуна, попечителя), с которым проживает ребенок, в 10-дневный срок со дня подачи заявления со всеми необходимыми документами.</a:t>
            </a:r>
          </a:p>
          <a:p>
            <a:endParaRPr lang="ru-RU" i="1" u="sng" dirty="0" smtClean="0">
              <a:ln>
                <a:solidFill>
                  <a:srgbClr val="C00000"/>
                </a:solidFill>
              </a:ln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571737" y="857232"/>
            <a:ext cx="657226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endParaRPr lang="ru-RU" sz="1400" b="1" i="1" dirty="0" smtClean="0">
              <a:ln>
                <a:solidFill>
                  <a:srgbClr val="19874D"/>
                </a:solidFill>
              </a:ln>
              <a:solidFill>
                <a:srgbClr val="19874D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400" b="1" i="1" dirty="0" smtClean="0">
                <a:ln>
                  <a:solidFill>
                    <a:srgbClr val="19874D"/>
                  </a:solidFill>
                </a:ln>
                <a:solidFill>
                  <a:srgbClr val="19874D"/>
                </a:solidFill>
                <a:latin typeface="Times New Roman" pitchFamily="18" charset="0"/>
                <a:cs typeface="Times New Roman" pitchFamily="18" charset="0"/>
              </a:rPr>
              <a:t>Закон Курской области №56-ЗКО от 01.12.2004 г. «О размере, порядке назначения и выплаты пособия на ребенка»</a:t>
            </a:r>
          </a:p>
          <a:p>
            <a:endParaRPr lang="ru-RU" sz="1400" dirty="0"/>
          </a:p>
        </p:txBody>
      </p:sp>
      <p:sp>
        <p:nvSpPr>
          <p:cNvPr id="14" name="TextBox 13"/>
          <p:cNvSpPr txBox="1"/>
          <p:nvPr/>
        </p:nvSpPr>
        <p:spPr>
          <a:xfrm>
            <a:off x="1020257" y="0"/>
            <a:ext cx="8123743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200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Меры социальной поддержки детям и семьям, имеющим детей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73721824_58242245_42847237_1240322235_2.jpg"/>
          <p:cNvPicPr>
            <a:picLocks noChangeAspect="1"/>
          </p:cNvPicPr>
          <p:nvPr/>
        </p:nvPicPr>
        <p:blipFill>
          <a:blip r:embed="rId2">
            <a:lum contrast="20000"/>
          </a:blip>
          <a:stretch>
            <a:fillRect/>
          </a:stretch>
        </p:blipFill>
        <p:spPr>
          <a:xfrm>
            <a:off x="0" y="0"/>
            <a:ext cx="9144000" cy="7000900"/>
          </a:xfrm>
          <a:prstGeom prst="rect">
            <a:avLst/>
          </a:prstGeom>
        </p:spPr>
      </p:pic>
      <p:pic>
        <p:nvPicPr>
          <p:cNvPr id="4" name="Рисунок 3" descr="img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000100" cy="92867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071538" y="428604"/>
            <a:ext cx="807246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>
                <a:ln>
                  <a:solidFill>
                    <a:srgbClr val="C00000"/>
                  </a:solidFill>
                </a:ln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Компенсация части платы за содержание ребенка в образовательных организациях, реализующих основную общеобразовательную программу дошкольного образования </a:t>
            </a:r>
            <a:endParaRPr lang="ru-RU" sz="1400" b="1" dirty="0">
              <a:ln>
                <a:solidFill>
                  <a:srgbClr val="C00000"/>
                </a:solidFill>
              </a:ln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0" y="928670"/>
            <a:ext cx="9144000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300" i="1" dirty="0" smtClean="0">
                <a:ln>
                  <a:solidFill>
                    <a:srgbClr val="7030A0"/>
                  </a:solidFill>
                </a:ln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Постановление Администрации Курской области от 06 декабря 2013 года №914-па «Об утверждении Порядка обращения граждан за компенсации части родительской платы за присмотр и уход за детьми, посещающими образовательные организации, реализующие образовательную программу дошкольного образования, и порядка ее выплаты</a:t>
            </a:r>
            <a:endParaRPr lang="ru-RU" sz="1300" i="1" dirty="0">
              <a:ln>
                <a:solidFill>
                  <a:srgbClr val="7030A0"/>
                </a:solidFill>
              </a:ln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143108" y="1643050"/>
            <a:ext cx="6116098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 smtClean="0">
                <a:ln>
                  <a:solidFill>
                    <a:schemeClr val="tx2">
                      <a:lumMod val="50000"/>
                    </a:schemeClr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20% среднего размера родительской платы на первого ребенка;</a:t>
            </a:r>
          </a:p>
          <a:p>
            <a:r>
              <a:rPr lang="ru-RU" sz="1400" dirty="0" smtClean="0">
                <a:ln>
                  <a:solidFill>
                    <a:schemeClr val="tx2">
                      <a:lumMod val="50000"/>
                    </a:schemeClr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50% среднего размера </a:t>
            </a:r>
            <a:r>
              <a:rPr lang="ru-RU" sz="1400" dirty="0" smtClean="0">
                <a:ln>
                  <a:solidFill>
                    <a:schemeClr val="tx2">
                      <a:lumMod val="50000"/>
                    </a:schemeClr>
                  </a:solidFill>
                </a:ln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родительской</a:t>
            </a:r>
            <a:r>
              <a:rPr lang="ru-RU" sz="1400" dirty="0" smtClean="0">
                <a:ln>
                  <a:solidFill>
                    <a:schemeClr val="tx2">
                      <a:lumMod val="50000"/>
                    </a:schemeClr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платы на второго ребенка;</a:t>
            </a:r>
          </a:p>
          <a:p>
            <a:r>
              <a:rPr lang="ru-RU" sz="1400" dirty="0" smtClean="0">
                <a:ln>
                  <a:solidFill>
                    <a:schemeClr val="tx2">
                      <a:lumMod val="50000"/>
                    </a:schemeClr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70% среднего размера родительской платы на третьего и последующих детей</a:t>
            </a:r>
            <a:endParaRPr lang="ru-RU" sz="1400" dirty="0">
              <a:ln>
                <a:solidFill>
                  <a:schemeClr val="tx2">
                    <a:lumMod val="50000"/>
                  </a:schemeClr>
                </a:solidFill>
              </a:ln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Рисунок 7" descr="kompensaciya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1643050"/>
            <a:ext cx="2143108" cy="171451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9" name="Прямоугольник 8"/>
          <p:cNvSpPr/>
          <p:nvPr/>
        </p:nvSpPr>
        <p:spPr>
          <a:xfrm>
            <a:off x="7358050" y="1714488"/>
            <a:ext cx="1785950" cy="428628"/>
          </a:xfrm>
          <a:prstGeom prst="rect">
            <a:avLst/>
          </a:prstGeom>
          <a:solidFill>
            <a:srgbClr val="C0000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n>
                  <a:solidFill>
                    <a:srgbClr val="FFFF00"/>
                  </a:solidFill>
                </a:ln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ежемесячно</a:t>
            </a:r>
            <a:endParaRPr lang="ru-RU" dirty="0">
              <a:ln>
                <a:solidFill>
                  <a:srgbClr val="FFFF00"/>
                </a:solidFill>
              </a:ln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786050" y="2357430"/>
            <a:ext cx="337374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b="1" i="1" u="sng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Необходимые условия для получения выплаты</a:t>
            </a:r>
            <a:endParaRPr lang="ru-RU" sz="1200" b="1" i="1" u="sng" dirty="0">
              <a:ln>
                <a:solidFill>
                  <a:srgbClr val="FF0000"/>
                </a:solidFill>
              </a:ln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000232" y="2571744"/>
            <a:ext cx="678661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000" dirty="0" smtClean="0">
                <a:ln>
                  <a:solidFill>
                    <a:schemeClr val="tx2">
                      <a:lumMod val="50000"/>
                    </a:schemeClr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родители (законные представители) детей, посещающих образовательные организации </a:t>
            </a:r>
            <a:r>
              <a:rPr lang="ru-RU" sz="1000" dirty="0" err="1" smtClean="0">
                <a:ln>
                  <a:solidFill>
                    <a:schemeClr val="tx2">
                      <a:lumMod val="50000"/>
                    </a:schemeClr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Хомутовского</a:t>
            </a:r>
            <a:r>
              <a:rPr lang="ru-RU" sz="1000" dirty="0" smtClean="0">
                <a:ln>
                  <a:solidFill>
                    <a:schemeClr val="tx2">
                      <a:lumMod val="50000"/>
                    </a:schemeClr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района, реализующие образовательную программу дошкольного образования;</a:t>
            </a:r>
          </a:p>
          <a:p>
            <a:pPr>
              <a:buFont typeface="Wingdings" pitchFamily="2" charset="2"/>
              <a:buChar char="Ø"/>
            </a:pPr>
            <a:r>
              <a:rPr lang="ru-RU" sz="1000" dirty="0" smtClean="0">
                <a:ln>
                  <a:solidFill>
                    <a:schemeClr val="tx2">
                      <a:lumMod val="50000"/>
                    </a:schemeClr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компенсация части родительской платы не предоставляется родителям (законным представителям), с которых родительская плата не взимается</a:t>
            </a:r>
            <a:endParaRPr lang="ru-RU" sz="1000" dirty="0">
              <a:ln>
                <a:solidFill>
                  <a:schemeClr val="tx2">
                    <a:lumMod val="50000"/>
                  </a:schemeClr>
                </a:solidFill>
              </a:ln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2000232" y="3214686"/>
            <a:ext cx="521495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b="1" i="1" u="sng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Необходимый перечень документов</a:t>
            </a:r>
            <a:endParaRPr lang="ru-RU" sz="1200" b="1" i="1" u="sng" dirty="0">
              <a:ln>
                <a:solidFill>
                  <a:srgbClr val="FF0000"/>
                </a:solidFill>
              </a:ln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0" y="3357562"/>
            <a:ext cx="892971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1000" dirty="0" smtClean="0">
                <a:ln>
                  <a:solidFill>
                    <a:schemeClr val="tx2">
                      <a:lumMod val="50000"/>
                    </a:schemeClr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заявление;</a:t>
            </a:r>
          </a:p>
          <a:p>
            <a:pPr>
              <a:buFont typeface="Wingdings" pitchFamily="2" charset="2"/>
              <a:buChar char="Ø"/>
            </a:pPr>
            <a:r>
              <a:rPr lang="ru-RU" sz="1000" dirty="0" smtClean="0">
                <a:ln>
                  <a:solidFill>
                    <a:schemeClr val="tx2">
                      <a:lumMod val="50000"/>
                    </a:schemeClr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паспорт или иной документ, удостоверяющий личность;</a:t>
            </a:r>
          </a:p>
          <a:p>
            <a:pPr>
              <a:buFont typeface="Wingdings" pitchFamily="2" charset="2"/>
              <a:buChar char="Ø"/>
            </a:pPr>
            <a:r>
              <a:rPr lang="ru-RU" sz="1000" dirty="0" smtClean="0">
                <a:ln>
                  <a:solidFill>
                    <a:schemeClr val="tx2">
                      <a:lumMod val="50000"/>
                    </a:schemeClr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копия свидетельства о рождении ребенка (для семей, имеющих двух и более детей, - свидетельство о рождении ребенка на каждого несовершеннолетнего ребенка из состава семьи;</a:t>
            </a:r>
          </a:p>
          <a:p>
            <a:pPr>
              <a:buFont typeface="Wingdings" pitchFamily="2" charset="2"/>
              <a:buChar char="Ø"/>
            </a:pPr>
            <a:r>
              <a:rPr lang="ru-RU" sz="1000" dirty="0" smtClean="0">
                <a:ln>
                  <a:solidFill>
                    <a:schemeClr val="tx2">
                      <a:lumMod val="50000"/>
                    </a:schemeClr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копия акта органов опеки и попечительства о назначении опекуна и (или) договор с органами опеки и попечительства (договор о приемной семье) (при обращении опекунов);</a:t>
            </a:r>
          </a:p>
          <a:p>
            <a:pPr>
              <a:buFont typeface="Wingdings" pitchFamily="2" charset="2"/>
              <a:buChar char="Ø"/>
            </a:pPr>
            <a:r>
              <a:rPr lang="ru-RU" sz="1000" dirty="0" smtClean="0">
                <a:ln>
                  <a:solidFill>
                    <a:schemeClr val="tx2">
                      <a:lumMod val="50000"/>
                    </a:schemeClr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справка с места жительства о составе семьи</a:t>
            </a:r>
          </a:p>
          <a:p>
            <a:pPr>
              <a:buFont typeface="Wingdings" pitchFamily="2" charset="2"/>
              <a:buChar char="Ø"/>
            </a:pPr>
            <a:r>
              <a:rPr lang="ru-RU" sz="1000" dirty="0" smtClean="0">
                <a:ln>
                  <a:solidFill>
                    <a:schemeClr val="tx2">
                      <a:lumMod val="50000"/>
                    </a:schemeClr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копия документа с указанием лицевого счета, открытого в кредитной организации РФ заявителя</a:t>
            </a:r>
            <a:endParaRPr lang="ru-RU" sz="1000" dirty="0">
              <a:ln>
                <a:solidFill>
                  <a:schemeClr val="tx2">
                    <a:lumMod val="50000"/>
                  </a:schemeClr>
                </a:solidFill>
              </a:ln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0" y="4357694"/>
            <a:ext cx="32147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200" b="1" i="1" u="sng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Схема получения пособия</a:t>
            </a:r>
          </a:p>
          <a:p>
            <a:endParaRPr lang="ru-RU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0" y="4857760"/>
            <a:ext cx="2857488" cy="707886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1000" dirty="0" smtClean="0">
                <a:ln>
                  <a:solidFill>
                    <a:srgbClr val="0066FF"/>
                  </a:solidFill>
                </a:ln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Заявление и указанные документы направляются родителем (законным представителем в образовательную организацию.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3143240" y="4857760"/>
            <a:ext cx="6000760" cy="861774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1000" i="1" u="sng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Образовательная организация:</a:t>
            </a:r>
          </a:p>
          <a:p>
            <a:r>
              <a:rPr lang="ru-RU" sz="1000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а) в течение 2-х рабочих дней со дня получения заявления и копий документов, формирует сведения для принятия решения о назначении компенсации и направляет в уполномоченный орган местного самоуправления;</a:t>
            </a:r>
          </a:p>
          <a:p>
            <a:r>
              <a:rPr lang="ru-RU" sz="1000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б) формирует личное дело получателя компенсации;</a:t>
            </a:r>
          </a:p>
        </p:txBody>
      </p:sp>
      <p:sp>
        <p:nvSpPr>
          <p:cNvPr id="20" name="Стрелка вправо с вырезом 19"/>
          <p:cNvSpPr/>
          <p:nvPr/>
        </p:nvSpPr>
        <p:spPr>
          <a:xfrm>
            <a:off x="0" y="6286520"/>
            <a:ext cx="285720" cy="357190"/>
          </a:xfrm>
          <a:prstGeom prst="notched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TextBox 20"/>
          <p:cNvSpPr txBox="1"/>
          <p:nvPr/>
        </p:nvSpPr>
        <p:spPr>
          <a:xfrm>
            <a:off x="357158" y="5715016"/>
            <a:ext cx="2428892" cy="1323439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1000" dirty="0" smtClean="0">
                <a:ln>
                  <a:solidFill>
                    <a:srgbClr val="0F511F"/>
                  </a:solidFill>
                </a:ln>
                <a:solidFill>
                  <a:srgbClr val="0F511F"/>
                </a:solidFill>
                <a:latin typeface="Times New Roman" pitchFamily="18" charset="0"/>
                <a:cs typeface="Times New Roman" pitchFamily="18" charset="0"/>
              </a:rPr>
              <a:t>Муниципальные организации отражают размер начисленной родительской платы ежемесячно в платежном документе, выдаваемом родителю (законному представителю) для внесения платы за присмотр и уход за ребенком в образовательной организации</a:t>
            </a:r>
            <a:endParaRPr lang="ru-RU" sz="1000" dirty="0">
              <a:ln>
                <a:solidFill>
                  <a:srgbClr val="0F511F"/>
                </a:solidFill>
              </a:ln>
              <a:solidFill>
                <a:srgbClr val="0F511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Стрелка вправо с вырезом 21"/>
          <p:cNvSpPr/>
          <p:nvPr/>
        </p:nvSpPr>
        <p:spPr>
          <a:xfrm>
            <a:off x="2643174" y="6215082"/>
            <a:ext cx="428596" cy="357190"/>
          </a:xfrm>
          <a:prstGeom prst="notched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TextBox 22"/>
          <p:cNvSpPr txBox="1"/>
          <p:nvPr/>
        </p:nvSpPr>
        <p:spPr>
          <a:xfrm>
            <a:off x="3071802" y="5842337"/>
            <a:ext cx="6072198" cy="1015663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1000" i="1" u="sng" dirty="0" smtClean="0">
                <a:ln>
                  <a:solidFill>
                    <a:srgbClr val="7030A0"/>
                  </a:solidFill>
                </a:ln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Уполномоченный орган местного самоуправления:</a:t>
            </a:r>
          </a:p>
          <a:p>
            <a:pPr>
              <a:buFontTx/>
              <a:buChar char="-"/>
            </a:pPr>
            <a:r>
              <a:rPr lang="ru-RU" sz="1000" dirty="0" smtClean="0">
                <a:ln>
                  <a:solidFill>
                    <a:srgbClr val="7030A0"/>
                  </a:solidFill>
                </a:ln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Рассчитывает размер родительской платы за присмотр и уход за детьми</a:t>
            </a:r>
          </a:p>
          <a:p>
            <a:pPr>
              <a:buFontTx/>
              <a:buChar char="-"/>
            </a:pPr>
            <a:r>
              <a:rPr lang="ru-RU" sz="1000" dirty="0" smtClean="0">
                <a:ln>
                  <a:solidFill>
                    <a:srgbClr val="7030A0"/>
                  </a:solidFill>
                </a:ln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обеспечивает контроль за своевременный представлением образовательной организацией сведений;</a:t>
            </a:r>
          </a:p>
          <a:p>
            <a:pPr>
              <a:buFontTx/>
              <a:buChar char="-"/>
            </a:pPr>
            <a:r>
              <a:rPr lang="ru-RU" sz="1000" dirty="0" smtClean="0">
                <a:ln>
                  <a:solidFill>
                    <a:srgbClr val="7030A0"/>
                  </a:solidFill>
                </a:ln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обеспечивает возмещение муниципальным  образовательным организациям расходов;</a:t>
            </a:r>
          </a:p>
          <a:p>
            <a:pPr>
              <a:buFontTx/>
              <a:buChar char="-"/>
            </a:pPr>
            <a:r>
              <a:rPr lang="ru-RU" sz="1000" dirty="0" smtClean="0">
                <a:ln>
                  <a:solidFill>
                    <a:srgbClr val="7030A0"/>
                  </a:solidFill>
                </a:ln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обеспечивает перечисления компенсационных выплат. Зачисление компенсационных выплат на банковские счета производится не позднее 15-го числа месяца, следующего за отчетным.</a:t>
            </a:r>
            <a:endParaRPr lang="ru-RU" sz="1000" dirty="0">
              <a:ln>
                <a:solidFill>
                  <a:srgbClr val="7030A0"/>
                </a:solidFill>
              </a:ln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Стрелка вправо с вырезом 23"/>
          <p:cNvSpPr/>
          <p:nvPr/>
        </p:nvSpPr>
        <p:spPr>
          <a:xfrm>
            <a:off x="2714612" y="5072074"/>
            <a:ext cx="428596" cy="357190"/>
          </a:xfrm>
          <a:prstGeom prst="notched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TextBox 24"/>
          <p:cNvSpPr txBox="1"/>
          <p:nvPr/>
        </p:nvSpPr>
        <p:spPr>
          <a:xfrm>
            <a:off x="1020257" y="0"/>
            <a:ext cx="8123743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200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Меры социальной поддержки детям и семьям, имеющим детей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73721824_58242245_42847237_1240322235_2.jpg"/>
          <p:cNvPicPr>
            <a:picLocks noChangeAspect="1"/>
          </p:cNvPicPr>
          <p:nvPr/>
        </p:nvPicPr>
        <p:blipFill>
          <a:blip r:embed="rId2">
            <a:lum contrast="20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 descr="img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000100" cy="1071546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071537" y="785794"/>
            <a:ext cx="8072463" cy="646331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n>
                  <a:solidFill>
                    <a:srgbClr val="7030A0"/>
                  </a:solidFill>
                </a:ln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Содержание детей-сирот и детей, оставшихся без попечения родителей, в семьях опекунов (попечителей) и приемных семьях</a:t>
            </a:r>
            <a:endParaRPr lang="ru-RU" dirty="0">
              <a:ln>
                <a:solidFill>
                  <a:srgbClr val="7030A0"/>
                </a:solidFill>
              </a:ln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2000240"/>
            <a:ext cx="1643074" cy="400110"/>
          </a:xfrm>
          <a:prstGeom prst="rect">
            <a:avLst/>
          </a:prstGeom>
          <a:solidFill>
            <a:srgbClr val="C0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000" u="sng" dirty="0" smtClean="0">
                <a:ln>
                  <a:solidFill>
                    <a:srgbClr val="FFFF00"/>
                  </a:solidFill>
                </a:ln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ежемесячно</a:t>
            </a:r>
            <a:endParaRPr lang="ru-RU" sz="2000" u="sng" dirty="0">
              <a:ln>
                <a:solidFill>
                  <a:srgbClr val="FFFF00"/>
                </a:solidFill>
              </a:ln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5720" y="1643050"/>
            <a:ext cx="12302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12157 руб.</a:t>
            </a:r>
            <a:endParaRPr lang="ru-RU" b="1" dirty="0">
              <a:ln>
                <a:solidFill>
                  <a:srgbClr val="FF0000"/>
                </a:solidFill>
              </a:ln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714480" y="1500174"/>
            <a:ext cx="742952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i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Закон Курской области №35-ЗКО от 23.04.2013 г.«О вознаграждении, причитающему приемному родителю, и мерах социальной поддержки, предоставляемых приемной семье, размере денежных средств на содержание ребенка (детей), переданного на воспитание в приемную семью»</a:t>
            </a:r>
            <a:endParaRPr lang="ru-RU" sz="1400" i="1" dirty="0">
              <a:ln>
                <a:solidFill>
                  <a:srgbClr val="002060"/>
                </a:solidFill>
              </a:ln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2643182"/>
            <a:ext cx="5786446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ru-RU" sz="1200" dirty="0" smtClean="0">
                <a:ln>
                  <a:solidFill>
                    <a:srgbClr val="0F511F"/>
                  </a:solidFill>
                </a:ln>
                <a:solidFill>
                  <a:srgbClr val="0F511F"/>
                </a:solidFill>
                <a:latin typeface="Times New Roman" pitchFamily="18" charset="0"/>
                <a:cs typeface="Times New Roman" pitchFamily="18" charset="0"/>
              </a:rPr>
              <a:t> Субвенция бюджетам муниципального района на содержание ребенка в семье опекуна и приемной семье, а также вознаграждение, причитающееся приемному родителю расходуется в соответствии с потребностью, определенной на основе численности таких детей, размера ежемесячной выплаты семье опекуна (попечителя) и приемной семье, установленной областным законом об областном бюджете Курской области на соответствующий финансовый год, и расчетной численности работников органов местного самоуправления, осуществляющих отдельное государственное полномочие.</a:t>
            </a:r>
          </a:p>
          <a:p>
            <a:pPr>
              <a:buFont typeface="Wingdings" pitchFamily="2" charset="2"/>
              <a:buChar char="v"/>
            </a:pPr>
            <a:endParaRPr lang="ru-RU" sz="1200" dirty="0" smtClean="0">
              <a:ln>
                <a:solidFill>
                  <a:srgbClr val="0F511F"/>
                </a:solidFill>
              </a:ln>
              <a:solidFill>
                <a:srgbClr val="0F511F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200" dirty="0" smtClean="0">
                <a:ln>
                  <a:solidFill>
                    <a:srgbClr val="0F511F"/>
                  </a:solidFill>
                </a:ln>
                <a:solidFill>
                  <a:srgbClr val="0F511F"/>
                </a:solidFill>
                <a:latin typeface="Times New Roman" pitchFamily="18" charset="0"/>
                <a:cs typeface="Times New Roman" pitchFamily="18" charset="0"/>
              </a:rPr>
              <a:t>Органы местного самоуправления муниципального района организуют исполнение отдельного государственного полномочия  по назначению и выплате денежных средств на содержание детей-сирот и детей, оставшихся без попечения родителей, в семьях опекунов (попечителей) и приемных семьях в пределах бюджетных ассигнования, утвержденных решением Представительного Собрания </a:t>
            </a:r>
            <a:r>
              <a:rPr lang="ru-RU" sz="1200" dirty="0" err="1" smtClean="0">
                <a:ln>
                  <a:solidFill>
                    <a:srgbClr val="0F511F"/>
                  </a:solidFill>
                </a:ln>
                <a:solidFill>
                  <a:srgbClr val="0F511F"/>
                </a:solidFill>
                <a:latin typeface="Times New Roman" pitchFamily="18" charset="0"/>
                <a:cs typeface="Times New Roman" pitchFamily="18" charset="0"/>
              </a:rPr>
              <a:t>Хомутовского</a:t>
            </a:r>
            <a:r>
              <a:rPr lang="ru-RU" sz="1200" dirty="0" smtClean="0">
                <a:ln>
                  <a:solidFill>
                    <a:srgbClr val="0F511F"/>
                  </a:solidFill>
                </a:ln>
                <a:solidFill>
                  <a:srgbClr val="0F511F"/>
                </a:solidFill>
                <a:latin typeface="Times New Roman" pitchFamily="18" charset="0"/>
                <a:cs typeface="Times New Roman" pitchFamily="18" charset="0"/>
              </a:rPr>
              <a:t> района Курской области на соответствующий финансовый год и плановый период.</a:t>
            </a:r>
            <a:endParaRPr lang="ru-RU" sz="1200" dirty="0">
              <a:ln>
                <a:solidFill>
                  <a:srgbClr val="0F511F"/>
                </a:solidFill>
              </a:ln>
              <a:solidFill>
                <a:srgbClr val="0F511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Рисунок 8" descr="18313089_855371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15008" y="2500306"/>
            <a:ext cx="3428992" cy="3143272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020257" y="142852"/>
            <a:ext cx="8123743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200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Меры социальной поддержки детям и семьям, имеющим детей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73721824_58242245_42847237_1240322235_2.jpg"/>
          <p:cNvPicPr>
            <a:picLocks noChangeAspect="1"/>
          </p:cNvPicPr>
          <p:nvPr/>
        </p:nvPicPr>
        <p:blipFill>
          <a:blip r:embed="rId2">
            <a:lum contrast="20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4" name="Рисунок 3" descr="img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000100" cy="107154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000100" y="357166"/>
            <a:ext cx="8143900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700" b="1" dirty="0" smtClean="0">
                <a:ln>
                  <a:solidFill>
                    <a:srgbClr val="009999"/>
                  </a:solidFill>
                </a:ln>
                <a:solidFill>
                  <a:srgbClr val="009999"/>
                </a:solidFill>
                <a:latin typeface="Times New Roman" pitchFamily="18" charset="0"/>
                <a:cs typeface="Times New Roman" pitchFamily="18" charset="0"/>
              </a:rPr>
              <a:t>Ежемесячные выплаты реабилитированным лицам и лицам, признанным пострадавшими от политических репрессий</a:t>
            </a:r>
            <a:endParaRPr lang="ru-RU" sz="1700" b="1" dirty="0">
              <a:ln>
                <a:solidFill>
                  <a:srgbClr val="009999"/>
                </a:solidFill>
              </a:ln>
              <a:solidFill>
                <a:srgbClr val="0099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71472" y="1214422"/>
            <a:ext cx="1643074" cy="400110"/>
          </a:xfrm>
          <a:prstGeom prst="rect">
            <a:avLst/>
          </a:prstGeom>
          <a:solidFill>
            <a:srgbClr val="C0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000" u="sng" dirty="0" smtClean="0">
                <a:ln>
                  <a:solidFill>
                    <a:srgbClr val="FFFF00"/>
                  </a:solidFill>
                </a:ln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ежемесячно</a:t>
            </a:r>
            <a:endParaRPr lang="ru-RU" sz="2000" u="sng" dirty="0">
              <a:ln>
                <a:solidFill>
                  <a:srgbClr val="FFFF00"/>
                </a:solidFill>
              </a:ln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928662" y="857232"/>
            <a:ext cx="14033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1067,67 руб.</a:t>
            </a:r>
            <a:endParaRPr lang="ru-RU" b="1" u="sng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214546" y="1000108"/>
            <a:ext cx="42862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200" b="1" i="1" dirty="0" smtClean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Законом Курской области от 01.12.2004 № 59-ЗКО «О социальной поддержке реабилитированных лиц и лиц, пострадавших от политических репрессий»</a:t>
            </a:r>
            <a:endParaRPr lang="ru-RU" sz="1200" b="1" i="1" dirty="0">
              <a:ln>
                <a:solidFill>
                  <a:srgbClr val="00B050"/>
                </a:solidFill>
              </a:ln>
              <a:solidFill>
                <a:srgbClr val="66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0" y="1571612"/>
            <a:ext cx="542927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u="sng" dirty="0" smtClean="0">
                <a:ln>
                  <a:solidFill>
                    <a:srgbClr val="C00000"/>
                  </a:solidFill>
                </a:ln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Необходимые условия для получения выплаты: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0" y="1857364"/>
            <a:ext cx="6500826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ru-RU" sz="1300" dirty="0" smtClean="0">
                <a:ln>
                  <a:solidFill>
                    <a:srgbClr val="0070C0"/>
                  </a:solidFill>
                </a:ln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Гражданство РФ; </a:t>
            </a:r>
          </a:p>
          <a:p>
            <a:pPr>
              <a:buFont typeface="Wingdings" pitchFamily="2" charset="2"/>
              <a:buChar char="ü"/>
            </a:pPr>
            <a:r>
              <a:rPr lang="ru-RU" sz="1300" dirty="0" smtClean="0">
                <a:ln>
                  <a:solidFill>
                    <a:srgbClr val="0070C0"/>
                  </a:solidFill>
                </a:ln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граждане, проживающие на территории Курской области, признанные в установленном порядке реабилитированными лицами или лицами, пострадавшими от политических репрессий либо их уполномоченные представители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6143636" y="5643578"/>
            <a:ext cx="300036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dirty="0" smtClean="0">
                <a:ln>
                  <a:solidFill>
                    <a:srgbClr val="002060"/>
                  </a:solidFill>
                </a:ln>
                <a:latin typeface="Times New Roman" pitchFamily="18" charset="0"/>
                <a:cs typeface="Times New Roman" pitchFamily="18" charset="0"/>
              </a:rPr>
              <a:t>Органы социальной защиты населения перечисляют денежные средства на счета почтовых отделений связи и в филиалы банков России  до 26 числа каждого месяца. </a:t>
            </a:r>
            <a:endParaRPr lang="ru-RU" sz="1000" dirty="0">
              <a:ln>
                <a:solidFill>
                  <a:srgbClr val="002060"/>
                </a:solidFill>
              </a:ln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0" y="5572141"/>
            <a:ext cx="1785950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dirty="0" smtClean="0">
                <a:ln>
                  <a:solidFill>
                    <a:srgbClr val="002060"/>
                  </a:solidFill>
                </a:ln>
                <a:latin typeface="Times New Roman" pitchFamily="18" charset="0"/>
                <a:cs typeface="Times New Roman" pitchFamily="18" charset="0"/>
              </a:rPr>
              <a:t>Заявление о назначении ежемесячной денежной выплаты представляется в орган социальной защиты населения по месту проживания граждан или ОБУ «МФЦ»</a:t>
            </a:r>
            <a:endParaRPr lang="ru-RU" sz="1000" dirty="0">
              <a:ln>
                <a:solidFill>
                  <a:srgbClr val="002060"/>
                </a:solidFill>
              </a:ln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571868" y="5534561"/>
            <a:ext cx="2071702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dirty="0" smtClean="0">
                <a:ln>
                  <a:solidFill>
                    <a:srgbClr val="002060"/>
                  </a:solidFill>
                </a:ln>
                <a:latin typeface="Times New Roman" pitchFamily="18" charset="0"/>
                <a:cs typeface="Times New Roman" pitchFamily="18" charset="0"/>
              </a:rPr>
              <a:t>Решение о назначении ежемесячной денежной выплаты принимается руководителем органа социальной защиты населения в 3-дневный срок со дня подачи заявления со всеми необходимыми документами.</a:t>
            </a:r>
            <a:endParaRPr lang="ru-RU" sz="1000" dirty="0">
              <a:ln>
                <a:solidFill>
                  <a:srgbClr val="002060"/>
                </a:solidFill>
              </a:ln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0" y="2928934"/>
            <a:ext cx="6143636" cy="30931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300" dirty="0" smtClean="0">
                <a:ln>
                  <a:solidFill>
                    <a:srgbClr val="390FB1"/>
                  </a:solidFill>
                </a:ln>
                <a:solidFill>
                  <a:srgbClr val="390FB1"/>
                </a:solidFill>
                <a:latin typeface="Times New Roman" pitchFamily="18" charset="0"/>
                <a:cs typeface="Times New Roman" pitchFamily="18" charset="0"/>
              </a:rPr>
              <a:t>а) заявление на установление ежемесячной денежной выплаты, форма которого предусмотрена приложением № 3. В заявлении одновременно указывается способ получения ежемесячной денежной выплаты (через организации федеральной почтовой связи либо через кредитные организации) (далее – заявление);</a:t>
            </a:r>
          </a:p>
          <a:p>
            <a:r>
              <a:rPr lang="ru-RU" sz="1300" dirty="0" smtClean="0">
                <a:ln>
                  <a:solidFill>
                    <a:srgbClr val="390FB1"/>
                  </a:solidFill>
                </a:ln>
                <a:solidFill>
                  <a:srgbClr val="390FB1"/>
                </a:solidFill>
                <a:latin typeface="Times New Roman" pitchFamily="18" charset="0"/>
                <a:cs typeface="Times New Roman" pitchFamily="18" charset="0"/>
              </a:rPr>
              <a:t>б) копия паспорта;</a:t>
            </a:r>
          </a:p>
          <a:p>
            <a:r>
              <a:rPr lang="ru-RU" sz="1300" dirty="0" smtClean="0">
                <a:ln>
                  <a:solidFill>
                    <a:srgbClr val="390FB1"/>
                  </a:solidFill>
                </a:ln>
                <a:solidFill>
                  <a:srgbClr val="390FB1"/>
                </a:solidFill>
                <a:latin typeface="Times New Roman" pitchFamily="18" charset="0"/>
                <a:cs typeface="Times New Roman" pitchFamily="18" charset="0"/>
              </a:rPr>
              <a:t>в) копия свидетельства о праве на льготы (при наличии) или документ о реабилитации или признании лица пострадавшим от политических репрессий;</a:t>
            </a:r>
          </a:p>
          <a:p>
            <a:r>
              <a:rPr lang="ru-RU" sz="1300" dirty="0" smtClean="0">
                <a:ln>
                  <a:solidFill>
                    <a:srgbClr val="390FB1"/>
                  </a:solidFill>
                </a:ln>
                <a:solidFill>
                  <a:srgbClr val="390FB1"/>
                </a:solidFill>
                <a:latin typeface="Times New Roman" pitchFamily="18" charset="0"/>
                <a:cs typeface="Times New Roman" pitchFamily="18" charset="0"/>
              </a:rPr>
              <a:t>г) лица, признанные пострадавшими от политических репрессий, дополнительно представляют копию пенсионного удостоверения или копию справки, подтверждающей факт установления инвалидности, выданной федеральным государственным учреждением медико-социальной экспертизы;</a:t>
            </a:r>
          </a:p>
          <a:p>
            <a:r>
              <a:rPr lang="ru-RU" sz="1300" dirty="0" err="1" smtClean="0">
                <a:ln>
                  <a:solidFill>
                    <a:srgbClr val="390FB1"/>
                  </a:solidFill>
                </a:ln>
                <a:solidFill>
                  <a:srgbClr val="390FB1"/>
                </a:solidFill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sz="1300" dirty="0" smtClean="0">
                <a:ln>
                  <a:solidFill>
                    <a:srgbClr val="390FB1"/>
                  </a:solidFill>
                </a:ln>
                <a:solidFill>
                  <a:srgbClr val="390FB1"/>
                </a:solidFill>
                <a:latin typeface="Times New Roman" pitchFamily="18" charset="0"/>
                <a:cs typeface="Times New Roman" pitchFamily="18" charset="0"/>
              </a:rPr>
              <a:t>) СНИЛС</a:t>
            </a:r>
          </a:p>
          <a:p>
            <a:r>
              <a:rPr lang="ru-RU" sz="1300" dirty="0" smtClean="0">
                <a:ln>
                  <a:solidFill>
                    <a:srgbClr val="390FB1"/>
                  </a:solidFill>
                </a:ln>
                <a:solidFill>
                  <a:srgbClr val="390FB1"/>
                </a:solidFill>
                <a:latin typeface="Times New Roman" pitchFamily="18" charset="0"/>
                <a:cs typeface="Times New Roman" pitchFamily="18" charset="0"/>
              </a:rPr>
              <a:t>Одновременно с копиями предъявляются подлинники документов для их сверки.</a:t>
            </a:r>
          </a:p>
          <a:p>
            <a:endParaRPr lang="ru-RU" sz="1300" dirty="0" smtClean="0">
              <a:ln>
                <a:solidFill>
                  <a:srgbClr val="390FB1"/>
                </a:solidFill>
              </a:ln>
              <a:latin typeface="Times New Roman" pitchFamily="18" charset="0"/>
              <a:cs typeface="Times New Roman" pitchFamily="18" charset="0"/>
            </a:endParaRPr>
          </a:p>
          <a:p>
            <a:endParaRPr lang="ru-RU" sz="1300" dirty="0">
              <a:ln>
                <a:solidFill>
                  <a:srgbClr val="390FB1"/>
                </a:solidFill>
              </a:ln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7" name="Рисунок 16" descr="342292b4eaf11003c59fd5d8cbcea269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548446" y="1214422"/>
            <a:ext cx="2595554" cy="214314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4">
                <a:lumMod val="75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8" name="Прямоугольник 17"/>
          <p:cNvSpPr/>
          <p:nvPr/>
        </p:nvSpPr>
        <p:spPr>
          <a:xfrm>
            <a:off x="1142976" y="2643182"/>
            <a:ext cx="377763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i="1" u="sng" dirty="0" smtClean="0">
                <a:ln>
                  <a:solidFill>
                    <a:srgbClr val="C00000"/>
                  </a:solidFill>
                </a:ln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Необходимый перечень документов:</a:t>
            </a:r>
          </a:p>
        </p:txBody>
      </p:sp>
      <p:sp>
        <p:nvSpPr>
          <p:cNvPr id="19" name="Прямоугольник 18"/>
          <p:cNvSpPr/>
          <p:nvPr/>
        </p:nvSpPr>
        <p:spPr>
          <a:xfrm>
            <a:off x="357158" y="5286388"/>
            <a:ext cx="274697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i="1" u="sng" dirty="0" smtClean="0">
              <a:ln>
                <a:solidFill>
                  <a:srgbClr val="C00000"/>
                </a:solidFill>
              </a:ln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i="1" u="sng" dirty="0" smtClean="0">
                <a:ln>
                  <a:solidFill>
                    <a:srgbClr val="C00000"/>
                  </a:solidFill>
                </a:ln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Схема получения пособия:</a:t>
            </a:r>
          </a:p>
        </p:txBody>
      </p:sp>
      <p:sp>
        <p:nvSpPr>
          <p:cNvPr id="20" name="Стрелка вправо 19"/>
          <p:cNvSpPr/>
          <p:nvPr/>
        </p:nvSpPr>
        <p:spPr>
          <a:xfrm>
            <a:off x="1714480" y="6000768"/>
            <a:ext cx="285752" cy="484632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2" name="Рисунок 21" descr="202750456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15074" y="3429000"/>
            <a:ext cx="2714644" cy="1857388"/>
          </a:xfrm>
          <a:prstGeom prst="rect">
            <a:avLst/>
          </a:prstGeom>
          <a:ln w="127000" cap="sq">
            <a:solidFill>
              <a:schemeClr val="accent4">
                <a:lumMod val="75000"/>
              </a:schemeClr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23" name="TextBox 22"/>
          <p:cNvSpPr txBox="1"/>
          <p:nvPr/>
        </p:nvSpPr>
        <p:spPr>
          <a:xfrm>
            <a:off x="2000232" y="5929330"/>
            <a:ext cx="1214446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00" dirty="0" smtClean="0">
                <a:ln>
                  <a:solidFill>
                    <a:srgbClr val="002060"/>
                  </a:solidFill>
                </a:ln>
                <a:latin typeface="Times New Roman" pitchFamily="18" charset="0"/>
                <a:cs typeface="Times New Roman" pitchFamily="18" charset="0"/>
              </a:rPr>
              <a:t>Формирование личного дела заявителя</a:t>
            </a:r>
            <a:endParaRPr lang="ru-RU" sz="1100" dirty="0">
              <a:ln>
                <a:solidFill>
                  <a:srgbClr val="002060"/>
                </a:solidFill>
              </a:ln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Стрелка вправо 23"/>
          <p:cNvSpPr/>
          <p:nvPr/>
        </p:nvSpPr>
        <p:spPr>
          <a:xfrm>
            <a:off x="3071802" y="6072206"/>
            <a:ext cx="285752" cy="484632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Стрелка вправо 24"/>
          <p:cNvSpPr/>
          <p:nvPr/>
        </p:nvSpPr>
        <p:spPr>
          <a:xfrm>
            <a:off x="5786446" y="6000768"/>
            <a:ext cx="285752" cy="484632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TextBox 25"/>
          <p:cNvSpPr txBox="1"/>
          <p:nvPr/>
        </p:nvSpPr>
        <p:spPr>
          <a:xfrm>
            <a:off x="1071538" y="0"/>
            <a:ext cx="764386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Меры социальной поддержки отдельных категорий граждан</a:t>
            </a:r>
            <a:endParaRPr lang="ru-RU" sz="2000" dirty="0">
              <a:ln>
                <a:solidFill>
                  <a:srgbClr val="FF0000"/>
                </a:solidFill>
              </a:ln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73721824_58242245_42847237_1240322235_2.jpg"/>
          <p:cNvPicPr>
            <a:picLocks noChangeAspect="1"/>
          </p:cNvPicPr>
          <p:nvPr/>
        </p:nvPicPr>
        <p:blipFill>
          <a:blip r:embed="rId2">
            <a:lum contrast="20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 descr="img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000100" cy="1071546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000100" y="285728"/>
            <a:ext cx="790107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000" dirty="0" smtClean="0">
                <a:ln>
                  <a:solidFill>
                    <a:srgbClr val="990033"/>
                  </a:solidFill>
                </a:ln>
                <a:solidFill>
                  <a:srgbClr val="990033"/>
                </a:solidFill>
                <a:latin typeface="Times New Roman" pitchFamily="18" charset="0"/>
                <a:cs typeface="Times New Roman" pitchFamily="18" charset="0"/>
              </a:rPr>
              <a:t>Ежемесячные денежные выплаты ветеранам труда и труженикам тыла</a:t>
            </a:r>
            <a:endParaRPr lang="ru-RU" sz="2000" dirty="0">
              <a:ln>
                <a:solidFill>
                  <a:srgbClr val="990033"/>
                </a:solidFill>
              </a:ln>
              <a:solidFill>
                <a:srgbClr val="990033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14282" y="1285860"/>
            <a:ext cx="1643074" cy="400110"/>
          </a:xfrm>
          <a:prstGeom prst="rect">
            <a:avLst/>
          </a:prstGeom>
          <a:solidFill>
            <a:srgbClr val="C0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000" u="sng" dirty="0" smtClean="0">
                <a:ln>
                  <a:solidFill>
                    <a:srgbClr val="FFFF00"/>
                  </a:solidFill>
                </a:ln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ежемесячно</a:t>
            </a:r>
            <a:endParaRPr lang="ru-RU" sz="2000" u="sng" dirty="0">
              <a:ln>
                <a:solidFill>
                  <a:srgbClr val="FFFF00"/>
                </a:solidFill>
              </a:ln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0" y="928670"/>
            <a:ext cx="19756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u="sng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609,33/914,02 руб.</a:t>
            </a:r>
            <a:endParaRPr lang="ru-RU" u="sng" dirty="0">
              <a:ln>
                <a:solidFill>
                  <a:srgbClr val="FF0000"/>
                </a:solidFill>
              </a:ln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928794" y="571480"/>
            <a:ext cx="721520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200" b="1" i="1" dirty="0" smtClean="0">
                <a:solidFill>
                  <a:srgbClr val="390FB1"/>
                </a:solidFill>
                <a:latin typeface="Times New Roman" pitchFamily="18" charset="0"/>
                <a:cs typeface="Times New Roman" pitchFamily="18" charset="0"/>
              </a:rPr>
              <a:t>Законом Курской области от 01 декабря 2004 г. № 58-ЗКО «О социальной поддержке лиц, проработавших в тылу в период с 22 июня 1941 года по 9 мая 1945 года не менее шести месяцев, исключая период работы на временно оккупированных территориях СССР, либо награжденных орденами или медалями СССР за самоотверженный труд в период Великой Отечественной войны, и ветеранов труда» </a:t>
            </a:r>
            <a:endParaRPr lang="ru-RU" sz="1200" b="1" i="1" dirty="0">
              <a:ln>
                <a:solidFill>
                  <a:srgbClr val="390FB1"/>
                </a:solidFill>
              </a:ln>
              <a:solidFill>
                <a:srgbClr val="390FB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000364" y="1428736"/>
            <a:ext cx="535783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u="sng" dirty="0" smtClean="0">
                <a:ln>
                  <a:solidFill>
                    <a:srgbClr val="C00000"/>
                  </a:solidFill>
                </a:ln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Необходимые условия для получения выплаты: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2428860" y="1714488"/>
            <a:ext cx="671514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1200" dirty="0" smtClean="0">
                <a:ln>
                  <a:solidFill>
                    <a:srgbClr val="0F511F"/>
                  </a:solidFill>
                </a:ln>
                <a:solidFill>
                  <a:srgbClr val="0F511F"/>
                </a:solidFill>
                <a:latin typeface="Times New Roman" pitchFamily="18" charset="0"/>
                <a:cs typeface="Times New Roman" pitchFamily="18" charset="0"/>
              </a:rPr>
              <a:t>Звание "Ветеран труда"; </a:t>
            </a:r>
          </a:p>
          <a:p>
            <a:pPr>
              <a:buFont typeface="Wingdings" pitchFamily="2" charset="2"/>
              <a:buChar char="Ø"/>
            </a:pPr>
            <a:r>
              <a:rPr lang="ru-RU" sz="1200" dirty="0" smtClean="0">
                <a:ln>
                  <a:solidFill>
                    <a:srgbClr val="0F511F"/>
                  </a:solidFill>
                </a:ln>
                <a:solidFill>
                  <a:srgbClr val="0F511F"/>
                </a:solidFill>
                <a:latin typeface="Times New Roman" pitchFamily="18" charset="0"/>
                <a:cs typeface="Times New Roman" pitchFamily="18" charset="0"/>
              </a:rPr>
              <a:t>Награжденные орденами или медалями, либо удостоенные почетных званий СССР или Российской Федерации, либо награжденные ведомственными знаками отличия в труде и имеющие трудовой стаж, необходимый для назначения пенсии по старости или за выслугу лет; </a:t>
            </a:r>
          </a:p>
          <a:p>
            <a:pPr>
              <a:buFont typeface="Wingdings" pitchFamily="2" charset="2"/>
              <a:buChar char="Ø"/>
            </a:pPr>
            <a:r>
              <a:rPr lang="ru-RU" sz="1200" dirty="0" smtClean="0">
                <a:ln>
                  <a:solidFill>
                    <a:srgbClr val="0F511F"/>
                  </a:solidFill>
                </a:ln>
                <a:solidFill>
                  <a:srgbClr val="0F511F"/>
                </a:solidFill>
                <a:latin typeface="Times New Roman" pitchFamily="18" charset="0"/>
                <a:cs typeface="Times New Roman" pitchFamily="18" charset="0"/>
              </a:rPr>
              <a:t>Лица, начавшие трудовую деятельность в несовершеннолетнем возрасте в период Великой Отечественной войны и имеющие трудовой стаж не менее 40 лет для мужчин и 35 лет для женщин;</a:t>
            </a:r>
          </a:p>
          <a:p>
            <a:pPr>
              <a:buFont typeface="Wingdings" pitchFamily="2" charset="2"/>
              <a:buChar char="Ø"/>
            </a:pPr>
            <a:r>
              <a:rPr lang="ru-RU" sz="1200" dirty="0" smtClean="0">
                <a:ln>
                  <a:solidFill>
                    <a:srgbClr val="0F511F"/>
                  </a:solidFill>
                </a:ln>
                <a:solidFill>
                  <a:srgbClr val="0F511F"/>
                </a:solidFill>
                <a:latin typeface="Times New Roman" pitchFamily="18" charset="0"/>
                <a:cs typeface="Times New Roman" pitchFamily="18" charset="0"/>
              </a:rPr>
              <a:t> Лица, проработавшие в тылу в период с 22 июня 1941 года по 9 мая 1945 года не менее шести месяцев, исключая период работы на временно оккупированных территориях СССР, либо награжденные орденами и медалями СССР за самоотверженный труд в период Великой Отечественной войны.</a:t>
            </a:r>
            <a:endParaRPr lang="ru-RU" sz="1200" dirty="0">
              <a:ln>
                <a:solidFill>
                  <a:srgbClr val="0F511F"/>
                </a:solidFill>
              </a:ln>
              <a:solidFill>
                <a:srgbClr val="0F511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" name="Рисунок 11" descr="lori-0001523920-smallwww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1714488"/>
            <a:ext cx="2428860" cy="200026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4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3" name="Прямоугольник 12"/>
          <p:cNvSpPr/>
          <p:nvPr/>
        </p:nvSpPr>
        <p:spPr>
          <a:xfrm>
            <a:off x="2428860" y="3500438"/>
            <a:ext cx="377763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i="1" u="sng" dirty="0" smtClean="0">
                <a:ln>
                  <a:solidFill>
                    <a:srgbClr val="C00000"/>
                  </a:solidFill>
                </a:ln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Необходимый перечень документов: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0" y="3786190"/>
            <a:ext cx="914400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ru-RU" sz="1200" dirty="0" smtClean="0">
                <a:ln>
                  <a:solidFill>
                    <a:schemeClr val="accent6">
                      <a:lumMod val="50000"/>
                    </a:schemeClr>
                  </a:solidFill>
                </a:ln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заявление о назначении ежемесячной денежной выплаты с указанием в нем способа получения ежемесячной денежной выплаты (через организации федеральной почтовой связи либо через кредитные организации)</a:t>
            </a:r>
          </a:p>
          <a:p>
            <a:pPr>
              <a:buFont typeface="Wingdings" pitchFamily="2" charset="2"/>
              <a:buChar char="ü"/>
            </a:pPr>
            <a:r>
              <a:rPr lang="ru-RU" sz="1200" dirty="0" smtClean="0">
                <a:ln>
                  <a:solidFill>
                    <a:schemeClr val="accent6">
                      <a:lumMod val="50000"/>
                    </a:schemeClr>
                  </a:solidFill>
                </a:ln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копия паспорта;</a:t>
            </a:r>
          </a:p>
          <a:p>
            <a:pPr>
              <a:buFont typeface="Wingdings" pitchFamily="2" charset="2"/>
              <a:buChar char="ü"/>
            </a:pPr>
            <a:r>
              <a:rPr lang="ru-RU" sz="1200" dirty="0" smtClean="0">
                <a:ln>
                  <a:solidFill>
                    <a:schemeClr val="accent6">
                      <a:lumMod val="50000"/>
                    </a:schemeClr>
                  </a:solidFill>
                </a:ln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копия удостоверения установленного образца;</a:t>
            </a:r>
          </a:p>
          <a:p>
            <a:pPr>
              <a:buFont typeface="Wingdings" pitchFamily="2" charset="2"/>
              <a:buChar char="ü"/>
            </a:pPr>
            <a:r>
              <a:rPr lang="ru-RU" sz="1200" dirty="0" smtClean="0">
                <a:ln>
                  <a:solidFill>
                    <a:schemeClr val="accent6">
                      <a:lumMod val="50000"/>
                    </a:schemeClr>
                  </a:solidFill>
                </a:ln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копия пенсионного удостоверения (при наличии)</a:t>
            </a:r>
          </a:p>
          <a:p>
            <a:pPr>
              <a:buFont typeface="Wingdings" pitchFamily="2" charset="2"/>
              <a:buChar char="ü"/>
            </a:pPr>
            <a:r>
              <a:rPr lang="ru-RU" sz="1200" dirty="0" smtClean="0">
                <a:ln>
                  <a:solidFill>
                    <a:schemeClr val="accent6">
                      <a:lumMod val="50000"/>
                    </a:schemeClr>
                  </a:solidFill>
                </a:ln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СНИЛС</a:t>
            </a:r>
          </a:p>
          <a:p>
            <a:endParaRPr lang="ru-RU" sz="1200" dirty="0" smtClean="0">
              <a:ln>
                <a:solidFill>
                  <a:schemeClr val="accent6">
                    <a:lumMod val="50000"/>
                  </a:schemeClr>
                </a:solidFill>
              </a:ln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0" y="4919008"/>
            <a:ext cx="91440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q"/>
            </a:pPr>
            <a:r>
              <a:rPr lang="ru-RU" sz="1200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специалист органа социальной защиты населения по месту жительства или ОБУ «МФЦ» принимает и регистрирует заявления о предоставлении государственной услуги со всеми необходимыми документами;</a:t>
            </a:r>
          </a:p>
          <a:p>
            <a:pPr>
              <a:buFont typeface="Wingdings" pitchFamily="2" charset="2"/>
              <a:buChar char="q"/>
            </a:pPr>
            <a:r>
              <a:rPr lang="ru-RU" sz="1200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специалист органа социальной защиты населения по месту жительства или ОБУ «МФЦ» формирует и направляет межведомственные запросы в органы (организации), участвующие в предоставлении услуги; </a:t>
            </a:r>
          </a:p>
          <a:p>
            <a:pPr>
              <a:buFont typeface="Wingdings" pitchFamily="2" charset="2"/>
              <a:buChar char="q"/>
            </a:pPr>
            <a:r>
              <a:rPr lang="ru-RU" sz="1200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специалист органа социальной защиты населения по месту жительства или ОБУ «МФЦ» формирует личного дела заявителя;</a:t>
            </a:r>
          </a:p>
          <a:p>
            <a:pPr>
              <a:buFont typeface="Wingdings" pitchFamily="2" charset="2"/>
              <a:buChar char="q"/>
            </a:pPr>
            <a:r>
              <a:rPr lang="ru-RU" sz="1200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Руководитель органа  социальной защиты населения муниципального района (городского округа) по месту жительства заявителя принимает решение о назначении выплаты;</a:t>
            </a:r>
          </a:p>
          <a:p>
            <a:pPr>
              <a:buFont typeface="Wingdings" pitchFamily="2" charset="2"/>
              <a:buChar char="q"/>
            </a:pPr>
            <a:r>
              <a:rPr lang="ru-RU" sz="1200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Выплата ежемесячного денежного вознаграждения производится на открытые текущие социальные либо банковские счета через отделения "Почта России", отделения (филиалы) Сбербанка России и коммерческие банки, расположенные на территории Курской области, по выбору получателя ежемесячного денежного вознаграждения до 26 числа каждого месяца.</a:t>
            </a:r>
            <a:endParaRPr lang="ru-RU" sz="1200" dirty="0">
              <a:ln>
                <a:solidFill>
                  <a:srgbClr val="002060"/>
                </a:solidFill>
              </a:ln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2714612" y="4643446"/>
            <a:ext cx="274697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i="1" u="sng" dirty="0" smtClean="0">
                <a:ln>
                  <a:solidFill>
                    <a:srgbClr val="C00000"/>
                  </a:solidFill>
                </a:ln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Схема получения пособия: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1071538" y="0"/>
            <a:ext cx="764386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Меры социальной поддержки отдельных категорий граждан</a:t>
            </a:r>
            <a:endParaRPr lang="ru-RU" sz="2000" dirty="0">
              <a:ln>
                <a:solidFill>
                  <a:srgbClr val="FF0000"/>
                </a:solidFill>
              </a:ln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am_69068_4031994_744825.jpg"/>
          <p:cNvPicPr>
            <a:picLocks noChangeAspect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675456"/>
            <a:ext cx="9144000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Прямоугольник 3"/>
          <p:cNvSpPr/>
          <p:nvPr/>
        </p:nvSpPr>
        <p:spPr>
          <a:xfrm>
            <a:off x="1714480" y="285728"/>
            <a:ext cx="642942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200" b="1" cap="all" dirty="0" smtClean="0">
                <a:ln w="9000" cmpd="sng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УЧАСТИЕ ОТДЕЛЬНОГО ГРАЖДАНИНА В </a:t>
            </a:r>
          </a:p>
          <a:p>
            <a:pPr algn="ctr"/>
            <a:r>
              <a:rPr lang="ru-RU" sz="2200" b="1" cap="all" dirty="0" smtClean="0">
                <a:ln w="9000" cmpd="sng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БЮДЖЕТНОМ ПРОЦЕССЕ</a:t>
            </a:r>
            <a:endParaRPr lang="ru-RU" sz="2200" b="1" cap="all" dirty="0">
              <a:ln w="9000" cmpd="sng">
                <a:solidFill>
                  <a:srgbClr val="7030A0"/>
                </a:solidFill>
                <a:prstDash val="solid"/>
              </a:ln>
              <a:solidFill>
                <a:srgbClr val="7030A0"/>
              </a:soli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images (2)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14678" y="1000109"/>
            <a:ext cx="2571768" cy="1071569"/>
          </a:xfrm>
          <a:prstGeom prst="rect">
            <a:avLst/>
          </a:prstGeom>
        </p:spPr>
      </p:pic>
      <p:sp>
        <p:nvSpPr>
          <p:cNvPr id="6" name="Стрелка вниз 5"/>
          <p:cNvSpPr/>
          <p:nvPr/>
        </p:nvSpPr>
        <p:spPr>
          <a:xfrm>
            <a:off x="2357422" y="2071678"/>
            <a:ext cx="4429156" cy="857256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A8F8B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400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КАК ПОЛУЧАТЕЛЬ СОЦИАЛЬНЫХ ГАРАНТИЙ</a:t>
            </a:r>
            <a:endParaRPr lang="ru-RU" sz="14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142976" y="2928934"/>
            <a:ext cx="7358114" cy="857256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n>
                  <a:solidFill>
                    <a:schemeClr val="accent6">
                      <a:lumMod val="50000"/>
                    </a:schemeClr>
                  </a:solidFill>
                </a:ln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Получает социальные гарантии (расходная часть бюджета) - услуги и функции, которые не могут быть предоставлены рынком и оплачены каждым из нас в отдельности.</a:t>
            </a:r>
            <a:endParaRPr lang="ru-RU" b="1" dirty="0">
              <a:ln>
                <a:solidFill>
                  <a:schemeClr val="accent6">
                    <a:lumMod val="50000"/>
                  </a:schemeClr>
                </a:solidFill>
              </a:ln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Рисунок 8" descr="6d657bb7825d35429ac1819035790c34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4282" y="3929066"/>
            <a:ext cx="1357322" cy="92869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10" name="Рисунок 9" descr="009466.1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428728" y="4286256"/>
            <a:ext cx="1571616" cy="128586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11" name="Рисунок 10" descr="1314186724_invalidyi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500298" y="5429264"/>
            <a:ext cx="2286016" cy="121444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12" name="Рисунок 11" descr="chs.jp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929422" y="4000504"/>
            <a:ext cx="2214578" cy="114299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3" name="Рисунок 12" descr="DSC_0249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5643570" y="5214926"/>
            <a:ext cx="2071702" cy="142878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14" name="Рисунок 13" descr="pupils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4143372" y="4000504"/>
            <a:ext cx="1805176" cy="135732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2"/>
          <p:cNvPicPr/>
          <p:nvPr/>
        </p:nvPicPr>
        <p:blipFill>
          <a:blip r:embed="rId2"/>
          <a:stretch/>
        </p:blipFill>
        <p:spPr>
          <a:xfrm>
            <a:off x="0" y="0"/>
            <a:ext cx="999360" cy="1071000"/>
          </a:xfrm>
          <a:prstGeom prst="rect">
            <a:avLst/>
          </a:prstGeom>
          <a:ln>
            <a:noFill/>
          </a:ln>
        </p:spPr>
      </p:pic>
      <p:sp>
        <p:nvSpPr>
          <p:cNvPr id="3" name="CustomShape 1"/>
          <p:cNvSpPr/>
          <p:nvPr/>
        </p:nvSpPr>
        <p:spPr>
          <a:xfrm>
            <a:off x="1000080" y="0"/>
            <a:ext cx="7857360" cy="6386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ru-RU" sz="1800" b="1" strike="noStrike" spc="-1" dirty="0">
                <a:solidFill>
                  <a:srgbClr val="990099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Times New Roman"/>
              </a:rPr>
              <a:t>Муниципальная  программа «Развитие культуры в </a:t>
            </a:r>
            <a:r>
              <a:rPr lang="ru-RU" sz="1800" b="1" strike="noStrike" spc="-1" dirty="0" err="1" smtClean="0">
                <a:solidFill>
                  <a:srgbClr val="990099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Times New Roman"/>
              </a:rPr>
              <a:t>Хомутовском</a:t>
            </a:r>
            <a:r>
              <a:rPr lang="ru-RU" sz="1800" b="1" strike="noStrike" spc="-1" dirty="0" smtClean="0">
                <a:solidFill>
                  <a:srgbClr val="990099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Times New Roman"/>
              </a:rPr>
              <a:t> </a:t>
            </a:r>
            <a:r>
              <a:rPr lang="ru-RU" sz="1800" b="1" strike="noStrike" spc="-1" dirty="0">
                <a:solidFill>
                  <a:srgbClr val="990099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Times New Roman"/>
              </a:rPr>
              <a:t>районе </a:t>
            </a:r>
            <a:r>
              <a:rPr lang="ru-RU" sz="1800" b="1" strike="noStrike" spc="-1" dirty="0" smtClean="0">
                <a:solidFill>
                  <a:srgbClr val="990099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Times New Roman"/>
              </a:rPr>
              <a:t> </a:t>
            </a:r>
            <a:r>
              <a:rPr lang="ru-RU" sz="1800" b="1" strike="noStrike" spc="-1" dirty="0">
                <a:solidFill>
                  <a:srgbClr val="990099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Times New Roman"/>
              </a:rPr>
              <a:t>Курской области </a:t>
            </a:r>
            <a:r>
              <a:rPr lang="ru-RU" sz="1800" b="1" strike="noStrike" spc="-1" dirty="0" smtClean="0">
                <a:solidFill>
                  <a:srgbClr val="990099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Times New Roman"/>
              </a:rPr>
              <a:t>»</a:t>
            </a:r>
            <a:endParaRPr lang="ru-RU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" name="CustomShape 2"/>
          <p:cNvSpPr/>
          <p:nvPr/>
        </p:nvSpPr>
        <p:spPr>
          <a:xfrm>
            <a:off x="2190960" y="571320"/>
            <a:ext cx="3857040" cy="6375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ru-RU" sz="1200" b="0" strike="noStrike" spc="-1" dirty="0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Цель программы: </a:t>
            </a:r>
            <a:r>
              <a:rPr lang="ru-RU" sz="1200" b="0" strike="noStrike" spc="-1" dirty="0">
                <a:solidFill>
                  <a:srgbClr val="00206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реализация стратегической роли культуры как духовно-нравственного основания развития личности и единства  российского общества</a:t>
            </a:r>
            <a:endParaRPr lang="ru-RU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" name="CustomShape 4"/>
          <p:cNvSpPr/>
          <p:nvPr/>
        </p:nvSpPr>
        <p:spPr>
          <a:xfrm>
            <a:off x="250920" y="1214280"/>
            <a:ext cx="4357080" cy="2422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ru-RU" sz="1000" b="1" strike="noStrike" spc="-1" dirty="0">
                <a:solidFill>
                  <a:srgbClr val="C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Основные направления реализации программных мероприятий  (руб.):</a:t>
            </a:r>
            <a:endParaRPr lang="ru-RU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graphicFrame>
        <p:nvGraphicFramePr>
          <p:cNvPr id="6" name="Table 3"/>
          <p:cNvGraphicFramePr/>
          <p:nvPr>
            <p:extLst>
              <p:ext uri="{D42A27DB-BD31-4B8C-83A1-F6EECF244321}">
                <p14:modId xmlns:p14="http://schemas.microsoft.com/office/powerpoint/2010/main" val="2839888921"/>
              </p:ext>
            </p:extLst>
          </p:nvPr>
        </p:nvGraphicFramePr>
        <p:xfrm>
          <a:off x="214282" y="1571612"/>
          <a:ext cx="4785840" cy="3783665"/>
        </p:xfrm>
        <a:graphic>
          <a:graphicData uri="http://schemas.openxmlformats.org/drawingml/2006/table">
            <a:tbl>
              <a:tblPr/>
              <a:tblGrid>
                <a:gridCol w="2208960"/>
                <a:gridCol w="920160"/>
                <a:gridCol w="828360"/>
                <a:gridCol w="828360"/>
              </a:tblGrid>
              <a:tr h="411354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240">
                      <a:solidFill>
                        <a:srgbClr val="F79646"/>
                      </a:solidFill>
                    </a:lnL>
                    <a:lnR w="12240">
                      <a:solidFill>
                        <a:srgbClr val="F79646"/>
                      </a:solidFill>
                    </a:lnR>
                    <a:lnT w="12240">
                      <a:solidFill>
                        <a:srgbClr val="F79646"/>
                      </a:solidFill>
                    </a:lnT>
                    <a:lnB w="12240">
                      <a:solidFill>
                        <a:srgbClr val="F79646"/>
                      </a:solidFill>
                    </a:lnB>
                    <a:solidFill>
                      <a:srgbClr val="FDEEE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900" b="1" strike="noStrike" spc="-1" dirty="0" smtClean="0">
                          <a:solidFill>
                            <a:srgbClr val="660066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Times New Roman"/>
                        </a:rPr>
                        <a:t>2023 </a:t>
                      </a:r>
                      <a:r>
                        <a:rPr lang="ru-RU" sz="900" b="1" strike="noStrike" spc="-1" dirty="0">
                          <a:solidFill>
                            <a:srgbClr val="660066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Times New Roman"/>
                        </a:rPr>
                        <a:t>г.</a:t>
                      </a:r>
                      <a:endParaRPr lang="ru-RU" sz="1800" b="0" strike="noStrike" spc="-1" dirty="0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79646"/>
                      </a:solidFill>
                    </a:lnL>
                    <a:lnR w="12240">
                      <a:solidFill>
                        <a:srgbClr val="F79646"/>
                      </a:solidFill>
                    </a:lnR>
                    <a:lnT w="12240">
                      <a:solidFill>
                        <a:srgbClr val="F79646"/>
                      </a:solidFill>
                    </a:lnT>
                    <a:lnB w="12240">
                      <a:solidFill>
                        <a:srgbClr val="F79646"/>
                      </a:solidFill>
                    </a:lnB>
                    <a:solidFill>
                      <a:srgbClr val="FDEEE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900" b="1" strike="noStrike" spc="-1" dirty="0" smtClean="0">
                          <a:solidFill>
                            <a:srgbClr val="660066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Times New Roman"/>
                        </a:rPr>
                        <a:t>2024 </a:t>
                      </a:r>
                      <a:r>
                        <a:rPr lang="ru-RU" sz="900" b="1" strike="noStrike" spc="-1" dirty="0">
                          <a:solidFill>
                            <a:srgbClr val="660066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Times New Roman"/>
                        </a:rPr>
                        <a:t>г.</a:t>
                      </a:r>
                      <a:endParaRPr lang="ru-RU" sz="1800" b="0" strike="noStrike" spc="-1" dirty="0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79646"/>
                      </a:solidFill>
                    </a:lnL>
                    <a:lnR w="12240">
                      <a:solidFill>
                        <a:srgbClr val="F79646"/>
                      </a:solidFill>
                    </a:lnR>
                    <a:lnT w="12240">
                      <a:solidFill>
                        <a:srgbClr val="F79646"/>
                      </a:solidFill>
                    </a:lnT>
                    <a:lnB w="12240">
                      <a:solidFill>
                        <a:srgbClr val="F79646"/>
                      </a:solidFill>
                    </a:lnB>
                    <a:solidFill>
                      <a:srgbClr val="FDEEE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900" b="1" strike="noStrike" spc="-1" dirty="0" smtClean="0">
                          <a:solidFill>
                            <a:srgbClr val="660066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Times New Roman"/>
                        </a:rPr>
                        <a:t>2025г</a:t>
                      </a:r>
                      <a:r>
                        <a:rPr lang="ru-RU" sz="900" b="1" strike="noStrike" spc="-1" dirty="0">
                          <a:solidFill>
                            <a:srgbClr val="660066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Times New Roman"/>
                        </a:rPr>
                        <a:t>.</a:t>
                      </a:r>
                      <a:endParaRPr lang="ru-RU" sz="1800" b="0" strike="noStrike" spc="-1" dirty="0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79646"/>
                      </a:solidFill>
                    </a:lnL>
                    <a:lnR w="12240">
                      <a:solidFill>
                        <a:srgbClr val="F79646"/>
                      </a:solidFill>
                    </a:lnR>
                    <a:lnT w="12240">
                      <a:solidFill>
                        <a:srgbClr val="F79646"/>
                      </a:solidFill>
                    </a:lnT>
                    <a:lnB w="12240">
                      <a:solidFill>
                        <a:srgbClr val="F79646"/>
                      </a:solidFill>
                    </a:lnB>
                    <a:solidFill>
                      <a:srgbClr val="FDEEE8"/>
                    </a:solidFill>
                  </a:tcPr>
                </a:tc>
              </a:tr>
              <a:tr h="720273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900" b="0" strike="noStrike" spc="-1" dirty="0">
                          <a:solidFill>
                            <a:srgbClr val="390FB1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Times New Roman"/>
                        </a:rPr>
                        <a:t>Основное мероприятие  </a:t>
                      </a:r>
                      <a:r>
                        <a:rPr lang="ru-RU" sz="900" b="0" strike="noStrike" spc="-1" dirty="0" smtClean="0">
                          <a:solidFill>
                            <a:srgbClr val="390FB1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Times New Roman"/>
                        </a:rPr>
                        <a:t>«Организация </a:t>
                      </a:r>
                      <a:r>
                        <a:rPr lang="ru-RU" sz="900" b="0" strike="noStrike" spc="-1" dirty="0" err="1" smtClean="0">
                          <a:solidFill>
                            <a:srgbClr val="390FB1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Times New Roman"/>
                        </a:rPr>
                        <a:t>культурно-досуговой</a:t>
                      </a:r>
                      <a:r>
                        <a:rPr lang="ru-RU" sz="900" b="0" strike="noStrike" spc="-1" dirty="0" smtClean="0">
                          <a:solidFill>
                            <a:srgbClr val="390FB1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Times New Roman"/>
                        </a:rPr>
                        <a:t> деятельности»</a:t>
                      </a:r>
                      <a:endParaRPr lang="ru-RU" sz="1800" b="0" strike="noStrike" spc="-1" dirty="0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79646"/>
                      </a:solidFill>
                    </a:lnL>
                    <a:lnR w="12240">
                      <a:solidFill>
                        <a:srgbClr val="F79646"/>
                      </a:solidFill>
                    </a:lnR>
                    <a:lnT w="12240">
                      <a:solidFill>
                        <a:srgbClr val="F79646"/>
                      </a:solidFill>
                    </a:lnT>
                    <a:lnB w="12240">
                      <a:solidFill>
                        <a:srgbClr val="F79646"/>
                      </a:solidFill>
                    </a:lnB>
                    <a:solidFill>
                      <a:srgbClr val="FBDCC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 b="0" strike="noStrike" spc="-1" dirty="0" smtClean="0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rPr>
                        <a:t>28 972 680</a:t>
                      </a:r>
                      <a:endParaRPr lang="ru-RU" sz="1000" b="0" strike="noStrike" spc="-1" dirty="0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79646"/>
                      </a:solidFill>
                    </a:lnL>
                    <a:lnR w="12240">
                      <a:solidFill>
                        <a:srgbClr val="F79646"/>
                      </a:solidFill>
                    </a:lnR>
                    <a:lnT w="12240">
                      <a:solidFill>
                        <a:srgbClr val="F79646"/>
                      </a:solidFill>
                    </a:lnT>
                    <a:lnB w="12240">
                      <a:solidFill>
                        <a:srgbClr val="F79646"/>
                      </a:solidFill>
                    </a:lnB>
                    <a:solidFill>
                      <a:srgbClr val="FBDCC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 b="0" strike="noStrike" spc="-1" dirty="0" smtClean="0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rPr>
                        <a:t>26 410 929</a:t>
                      </a:r>
                      <a:endParaRPr lang="ru-RU" sz="1000" b="0" strike="noStrike" spc="-1" dirty="0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F79646"/>
                      </a:solidFill>
                    </a:lnL>
                    <a:lnR w="12240">
                      <a:solidFill>
                        <a:srgbClr val="F79646"/>
                      </a:solidFill>
                    </a:lnR>
                    <a:lnT w="12240">
                      <a:solidFill>
                        <a:srgbClr val="F79646"/>
                      </a:solidFill>
                    </a:lnT>
                    <a:lnB w="12240">
                      <a:solidFill>
                        <a:srgbClr val="F79646"/>
                      </a:solidFill>
                    </a:lnB>
                    <a:solidFill>
                      <a:srgbClr val="FBDCC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 b="0" strike="noStrike" spc="-1" dirty="0" smtClean="0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rPr>
                        <a:t>26 598 187</a:t>
                      </a:r>
                      <a:endParaRPr lang="ru-RU" sz="1000" b="0" strike="noStrike" spc="-1" dirty="0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F79646"/>
                      </a:solidFill>
                    </a:lnL>
                    <a:lnR w="12240">
                      <a:solidFill>
                        <a:srgbClr val="F79646"/>
                      </a:solidFill>
                    </a:lnR>
                    <a:lnT w="12240">
                      <a:solidFill>
                        <a:srgbClr val="F79646"/>
                      </a:solidFill>
                    </a:lnT>
                    <a:lnB w="12240">
                      <a:solidFill>
                        <a:srgbClr val="F79646"/>
                      </a:solidFill>
                    </a:lnB>
                    <a:solidFill>
                      <a:srgbClr val="FBDCCF"/>
                    </a:solidFill>
                  </a:tcPr>
                </a:tc>
              </a:tr>
              <a:tr h="720273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900" b="0" strike="noStrike" spc="-1" dirty="0" smtClean="0">
                          <a:solidFill>
                            <a:srgbClr val="390FB1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Times New Roman"/>
                        </a:rPr>
                        <a:t>Основное мероприятие  «Содействие развитию сферы культуры» (Народный бюджет)</a:t>
                      </a:r>
                      <a:endParaRPr lang="ru-RU" sz="900" b="0" strike="noStrike" spc="-1" dirty="0" smtClean="0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endParaRPr lang="ru-RU" sz="1800" b="0" strike="noStrike" spc="-1" dirty="0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79646"/>
                      </a:solidFill>
                    </a:lnL>
                    <a:lnR w="1224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24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79646"/>
                      </a:solidFill>
                    </a:lnB>
                    <a:solidFill>
                      <a:srgbClr val="FBDCC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 b="0" strike="noStrike" spc="-1" dirty="0" smtClean="0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rPr>
                        <a:t>5 773 450</a:t>
                      </a:r>
                      <a:endParaRPr lang="ru-RU" sz="1000" b="0" strike="noStrike" spc="-1" dirty="0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>
                    <a:lnL w="1224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24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24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79646"/>
                      </a:solidFill>
                    </a:lnB>
                    <a:solidFill>
                      <a:srgbClr val="FBDCC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 b="0" strike="noStrike" spc="-1" dirty="0" smtClean="0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rPr>
                        <a:t>0</a:t>
                      </a:r>
                      <a:endParaRPr lang="ru-RU" sz="1000" b="0" strike="noStrike" spc="-1" dirty="0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68400" marR="68400">
                    <a:lnL w="1224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24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24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79646"/>
                      </a:solidFill>
                    </a:lnB>
                    <a:solidFill>
                      <a:srgbClr val="FBDCC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 b="0" strike="noStrike" spc="-1" dirty="0" smtClean="0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rPr>
                        <a:t>0</a:t>
                      </a:r>
                      <a:endParaRPr lang="ru-RU" sz="1000" b="0" strike="noStrike" spc="-1" dirty="0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68400" marR="68400">
                    <a:lnL w="1224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240">
                      <a:solidFill>
                        <a:srgbClr val="F79646"/>
                      </a:solidFill>
                    </a:lnR>
                    <a:lnT w="1224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79646"/>
                      </a:solidFill>
                    </a:lnB>
                    <a:solidFill>
                      <a:srgbClr val="FBDCCF"/>
                    </a:solidFill>
                  </a:tcPr>
                </a:tc>
              </a:tr>
              <a:tr h="411758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900" b="0" strike="noStrike" spc="-1" dirty="0">
                          <a:solidFill>
                            <a:srgbClr val="390FB1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Times New Roman"/>
                        </a:rPr>
                        <a:t>Основное мероприятие  «Развитие библиотечного дела»</a:t>
                      </a:r>
                      <a:endParaRPr lang="ru-RU" sz="1800" b="0" strike="noStrike" spc="-1" dirty="0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79646"/>
                      </a:solidFill>
                    </a:lnL>
                    <a:lnR w="12240">
                      <a:solidFill>
                        <a:srgbClr val="F79646"/>
                      </a:solidFill>
                    </a:lnR>
                    <a:lnT w="12240">
                      <a:solidFill>
                        <a:srgbClr val="F79646"/>
                      </a:solidFill>
                    </a:lnT>
                    <a:lnB w="12240">
                      <a:solidFill>
                        <a:srgbClr val="F79646"/>
                      </a:solidFill>
                    </a:lnB>
                    <a:solidFill>
                      <a:srgbClr val="FDEEE8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 b="0" strike="noStrike" spc="-1" dirty="0" smtClean="0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rPr>
                        <a:t>16 005 832</a:t>
                      </a:r>
                      <a:endParaRPr lang="ru-RU" sz="1000" b="0" strike="noStrike" spc="-1" dirty="0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79646"/>
                      </a:solidFill>
                    </a:lnL>
                    <a:lnR w="12240">
                      <a:solidFill>
                        <a:srgbClr val="F79646"/>
                      </a:solidFill>
                    </a:lnR>
                    <a:lnT w="12240">
                      <a:solidFill>
                        <a:srgbClr val="F79646"/>
                      </a:solidFill>
                    </a:lnT>
                    <a:lnB w="12240">
                      <a:solidFill>
                        <a:srgbClr val="F79646"/>
                      </a:solidFill>
                    </a:lnB>
                    <a:solidFill>
                      <a:srgbClr val="FDEEE8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 b="0" strike="noStrike" spc="-1" dirty="0" smtClean="0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rPr>
                        <a:t>15 496 601</a:t>
                      </a:r>
                      <a:endParaRPr lang="ru-RU" sz="1000" b="0" strike="noStrike" spc="-1" dirty="0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F79646"/>
                      </a:solidFill>
                    </a:lnL>
                    <a:lnR w="12240">
                      <a:solidFill>
                        <a:srgbClr val="F79646"/>
                      </a:solidFill>
                    </a:lnR>
                    <a:lnT w="12240">
                      <a:solidFill>
                        <a:srgbClr val="F79646"/>
                      </a:solidFill>
                    </a:lnT>
                    <a:lnB w="12240">
                      <a:solidFill>
                        <a:srgbClr val="F79646"/>
                      </a:solidFill>
                    </a:lnB>
                    <a:solidFill>
                      <a:srgbClr val="FDEEE8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 b="0" strike="noStrike" spc="-1" dirty="0" smtClean="0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rPr>
                        <a:t>15 532</a:t>
                      </a:r>
                      <a:r>
                        <a:rPr lang="ru-RU" sz="1000" b="0" strike="noStrike" spc="-1" baseline="0" dirty="0" smtClean="0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rPr>
                        <a:t> 113</a:t>
                      </a:r>
                      <a:endParaRPr lang="ru-RU" sz="1000" b="0" strike="noStrike" spc="-1" dirty="0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F79646"/>
                      </a:solidFill>
                    </a:lnL>
                    <a:lnR w="12240">
                      <a:solidFill>
                        <a:srgbClr val="F79646"/>
                      </a:solidFill>
                    </a:lnR>
                    <a:lnT w="12240">
                      <a:solidFill>
                        <a:srgbClr val="F79646"/>
                      </a:solidFill>
                    </a:lnT>
                    <a:lnB w="12240">
                      <a:solidFill>
                        <a:srgbClr val="F79646"/>
                      </a:solidFill>
                    </a:lnB>
                    <a:solidFill>
                      <a:srgbClr val="FDEEE8"/>
                    </a:solidFill>
                  </a:tcPr>
                </a:tc>
              </a:tr>
              <a:tr h="1028384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900" b="0" strike="noStrike" spc="-1" dirty="0">
                          <a:solidFill>
                            <a:srgbClr val="390FB1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Times New Roman"/>
                        </a:rPr>
                        <a:t>Основное мероприятие  «Обеспечение </a:t>
                      </a:r>
                      <a:r>
                        <a:rPr lang="ru-RU" sz="900" b="0" strike="noStrike" spc="-1" dirty="0" smtClean="0">
                          <a:solidFill>
                            <a:srgbClr val="390FB1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Times New Roman"/>
                        </a:rPr>
                        <a:t>деятельности и выполнение функций  отдела по вопросам культуры, молодежи, физической культуры и спорта Администрации </a:t>
                      </a:r>
                      <a:r>
                        <a:rPr lang="ru-RU" sz="900" b="0" strike="noStrike" spc="-1" baseline="0" dirty="0" smtClean="0">
                          <a:solidFill>
                            <a:srgbClr val="390FB1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Times New Roman"/>
                        </a:rPr>
                        <a:t> </a:t>
                      </a:r>
                      <a:r>
                        <a:rPr lang="ru-RU" sz="900" b="0" strike="noStrike" spc="-1" baseline="0" dirty="0" err="1" smtClean="0">
                          <a:solidFill>
                            <a:srgbClr val="390FB1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Times New Roman"/>
                        </a:rPr>
                        <a:t>Хомутовского</a:t>
                      </a:r>
                      <a:r>
                        <a:rPr lang="ru-RU" sz="900" b="0" strike="noStrike" spc="-1" baseline="0" dirty="0" smtClean="0">
                          <a:solidFill>
                            <a:srgbClr val="390FB1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Times New Roman"/>
                        </a:rPr>
                        <a:t> района Курской области по осуществлению муниципальной политики в сфере культуры на территории </a:t>
                      </a:r>
                      <a:r>
                        <a:rPr lang="ru-RU" sz="900" b="0" strike="noStrike" spc="-1" baseline="0" dirty="0" err="1" smtClean="0">
                          <a:solidFill>
                            <a:srgbClr val="390FB1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Times New Roman"/>
                        </a:rPr>
                        <a:t>Хомутовского</a:t>
                      </a:r>
                      <a:r>
                        <a:rPr lang="ru-RU" sz="900" b="0" strike="noStrike" spc="-1" baseline="0" dirty="0" smtClean="0">
                          <a:solidFill>
                            <a:srgbClr val="390FB1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Times New Roman"/>
                        </a:rPr>
                        <a:t> района Курской области</a:t>
                      </a:r>
                      <a:r>
                        <a:rPr lang="ru-RU" sz="900" b="0" strike="noStrike" spc="-1" dirty="0" smtClean="0">
                          <a:solidFill>
                            <a:srgbClr val="390FB1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Times New Roman"/>
                        </a:rPr>
                        <a:t>»</a:t>
                      </a:r>
                      <a:endParaRPr lang="ru-RU" sz="1800" b="0" strike="noStrike" spc="-1" dirty="0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79646"/>
                      </a:solidFill>
                    </a:lnL>
                    <a:lnR w="12240">
                      <a:solidFill>
                        <a:srgbClr val="F79646"/>
                      </a:solidFill>
                    </a:lnR>
                    <a:lnT w="12240">
                      <a:solidFill>
                        <a:srgbClr val="F79646"/>
                      </a:solidFill>
                    </a:lnT>
                    <a:lnB w="12240">
                      <a:solidFill>
                        <a:srgbClr val="F79646"/>
                      </a:solidFill>
                    </a:lnB>
                    <a:solidFill>
                      <a:srgbClr val="FBDCC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 b="0" strike="noStrike" spc="-1" dirty="0" smtClean="0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rPr>
                        <a:t>1 479 817</a:t>
                      </a:r>
                      <a:endParaRPr lang="ru-RU" sz="1000" b="0" strike="noStrike" spc="-1" dirty="0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79646"/>
                      </a:solidFill>
                    </a:lnL>
                    <a:lnR w="12240">
                      <a:solidFill>
                        <a:srgbClr val="F79646"/>
                      </a:solidFill>
                    </a:lnR>
                    <a:lnT w="12240">
                      <a:solidFill>
                        <a:srgbClr val="F79646"/>
                      </a:solidFill>
                    </a:lnT>
                    <a:lnB w="12240">
                      <a:solidFill>
                        <a:srgbClr val="F79646"/>
                      </a:solidFill>
                    </a:lnB>
                    <a:solidFill>
                      <a:srgbClr val="FBDCC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 b="0" strike="noStrike" spc="-1" dirty="0" smtClean="0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rPr>
                        <a:t>1 479 817</a:t>
                      </a:r>
                      <a:endParaRPr lang="ru-RU" sz="1000" b="0" strike="noStrike" spc="-1" dirty="0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F79646"/>
                      </a:solidFill>
                    </a:lnL>
                    <a:lnR w="12240">
                      <a:solidFill>
                        <a:srgbClr val="F79646"/>
                      </a:solidFill>
                    </a:lnR>
                    <a:lnT w="12240">
                      <a:solidFill>
                        <a:srgbClr val="F79646"/>
                      </a:solidFill>
                    </a:lnT>
                    <a:lnB w="12240">
                      <a:solidFill>
                        <a:srgbClr val="F79646"/>
                      </a:solidFill>
                    </a:lnB>
                    <a:solidFill>
                      <a:srgbClr val="FBDCC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 b="0" strike="noStrike" spc="-1" dirty="0" smtClean="0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rPr>
                        <a:t>1 479</a:t>
                      </a:r>
                      <a:r>
                        <a:rPr lang="ru-RU" sz="1000" b="0" strike="noStrike" spc="-1" baseline="0" dirty="0" smtClean="0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rPr>
                        <a:t> 817</a:t>
                      </a:r>
                      <a:endParaRPr lang="ru-RU" sz="1000" b="0" strike="noStrike" spc="-1" dirty="0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F79646"/>
                      </a:solidFill>
                    </a:lnL>
                    <a:lnR w="12240">
                      <a:solidFill>
                        <a:srgbClr val="F79646"/>
                      </a:solidFill>
                    </a:lnR>
                    <a:lnT w="12240">
                      <a:solidFill>
                        <a:srgbClr val="F79646"/>
                      </a:solidFill>
                    </a:lnT>
                    <a:lnB w="12240">
                      <a:solidFill>
                        <a:srgbClr val="F79646"/>
                      </a:solidFill>
                    </a:lnB>
                    <a:solidFill>
                      <a:srgbClr val="FBDCCF"/>
                    </a:solidFill>
                  </a:tcPr>
                </a:tc>
              </a:tr>
            </a:tbl>
          </a:graphicData>
        </a:graphic>
      </p:graphicFrame>
      <p:pic>
        <p:nvPicPr>
          <p:cNvPr id="7" name="Рисунок 6"/>
          <p:cNvPicPr/>
          <p:nvPr/>
        </p:nvPicPr>
        <p:blipFill>
          <a:blip r:embed="rId3" cstate="print"/>
          <a:stretch/>
        </p:blipFill>
        <p:spPr>
          <a:xfrm>
            <a:off x="5214942" y="1500174"/>
            <a:ext cx="3569058" cy="2675826"/>
          </a:xfrm>
          <a:prstGeom prst="rect">
            <a:avLst/>
          </a:prstGeom>
          <a:ln>
            <a:noFill/>
          </a:ln>
        </p:spPr>
      </p:pic>
      <p:sp>
        <p:nvSpPr>
          <p:cNvPr id="10" name="CustomShape 5"/>
          <p:cNvSpPr/>
          <p:nvPr/>
        </p:nvSpPr>
        <p:spPr>
          <a:xfrm>
            <a:off x="1357290" y="4357694"/>
            <a:ext cx="1714512" cy="285752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endParaRPr lang="ru-RU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1" name="CustomShape 8"/>
          <p:cNvSpPr/>
          <p:nvPr/>
        </p:nvSpPr>
        <p:spPr>
          <a:xfrm>
            <a:off x="214200" y="4714884"/>
            <a:ext cx="2285280" cy="500066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endParaRPr lang="ru-RU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2" name="CustomShape 7"/>
          <p:cNvSpPr/>
          <p:nvPr/>
        </p:nvSpPr>
        <p:spPr>
          <a:xfrm>
            <a:off x="2786050" y="4714884"/>
            <a:ext cx="2214578" cy="428628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endParaRPr lang="ru-RU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3" name="CustomShape 6"/>
          <p:cNvSpPr/>
          <p:nvPr/>
        </p:nvSpPr>
        <p:spPr>
          <a:xfrm>
            <a:off x="5000628" y="4286256"/>
            <a:ext cx="3928320" cy="6368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endParaRPr lang="ru-RU" sz="1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4" name="TextShape 10"/>
          <p:cNvSpPr txBox="1"/>
          <p:nvPr/>
        </p:nvSpPr>
        <p:spPr>
          <a:xfrm>
            <a:off x="288000" y="5286388"/>
            <a:ext cx="2304000" cy="107157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endParaRPr lang="ru-RU" sz="16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5" name="TextShape 11"/>
          <p:cNvSpPr txBox="1"/>
          <p:nvPr/>
        </p:nvSpPr>
        <p:spPr>
          <a:xfrm>
            <a:off x="3096000" y="5286388"/>
            <a:ext cx="2304000" cy="818852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endParaRPr lang="ru-RU" sz="16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am_69068_4031994_744825.jpg"/>
          <p:cNvPicPr>
            <a:picLocks noChangeAspect="1"/>
          </p:cNvPicPr>
          <p:nvPr/>
        </p:nvPicPr>
        <p:blipFill>
          <a:blip r:embed="rId2">
            <a:duotone>
              <a:schemeClr val="accent4">
                <a:shade val="45000"/>
                <a:satMod val="135000"/>
              </a:schemeClr>
              <a:prstClr val="white"/>
            </a:duotone>
            <a:lum contrast="40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 descr="img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000100" cy="1071546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000100" y="0"/>
            <a:ext cx="81439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ln>
                  <a:solidFill>
                    <a:srgbClr val="0F511F"/>
                  </a:solidFill>
                </a:ln>
                <a:solidFill>
                  <a:srgbClr val="0F511F"/>
                </a:solidFill>
                <a:latin typeface="Times New Roman" pitchFamily="18" charset="0"/>
                <a:cs typeface="Times New Roman" pitchFamily="18" charset="0"/>
              </a:rPr>
              <a:t>Муниципальная программа «Развитие транспортной системы, обеспечение перевозки пассажиров в </a:t>
            </a:r>
            <a:r>
              <a:rPr lang="ru-RU" dirty="0" err="1" smtClean="0">
                <a:ln>
                  <a:solidFill>
                    <a:srgbClr val="0F511F"/>
                  </a:solidFill>
                </a:ln>
                <a:solidFill>
                  <a:srgbClr val="0F511F"/>
                </a:solidFill>
                <a:latin typeface="Times New Roman" pitchFamily="18" charset="0"/>
                <a:cs typeface="Times New Roman" pitchFamily="18" charset="0"/>
              </a:rPr>
              <a:t>Хомутовском</a:t>
            </a:r>
            <a:r>
              <a:rPr lang="ru-RU" dirty="0" smtClean="0">
                <a:ln>
                  <a:solidFill>
                    <a:srgbClr val="0F511F"/>
                  </a:solidFill>
                </a:ln>
                <a:solidFill>
                  <a:srgbClr val="0F511F"/>
                </a:solidFill>
                <a:latin typeface="Times New Roman" pitchFamily="18" charset="0"/>
                <a:cs typeface="Times New Roman" pitchFamily="18" charset="0"/>
              </a:rPr>
              <a:t>  районе Курской области  и безопасности дорожного движения »</a:t>
            </a:r>
            <a:endParaRPr lang="ru-RU" dirty="0">
              <a:ln>
                <a:solidFill>
                  <a:srgbClr val="0F511F"/>
                </a:solidFill>
              </a:ln>
              <a:solidFill>
                <a:srgbClr val="0F511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Изображение 066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715008" y="5214926"/>
            <a:ext cx="2428860" cy="1643074"/>
          </a:xfrm>
          <a:prstGeom prst="rect">
            <a:avLst/>
          </a:prstGeom>
          <a:ln w="127000" cap="sq">
            <a:solidFill>
              <a:srgbClr val="990099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pic>
        <p:nvPicPr>
          <p:cNvPr id="6" name="Рисунок 5" descr="Изображение 152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357918" y="3714752"/>
            <a:ext cx="2786082" cy="1714512"/>
          </a:xfrm>
          <a:prstGeom prst="rect">
            <a:avLst/>
          </a:prstGeom>
          <a:ln w="127000" cap="sq">
            <a:solidFill>
              <a:srgbClr val="00808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69354804"/>
              </p:ext>
            </p:extLst>
          </p:nvPr>
        </p:nvGraphicFramePr>
        <p:xfrm>
          <a:off x="0" y="3562184"/>
          <a:ext cx="4786314" cy="1735465"/>
        </p:xfrm>
        <a:graphic>
          <a:graphicData uri="http://schemas.openxmlformats.org/drawingml/2006/table">
            <a:tbl>
              <a:tblPr firstRow="1" bandRow="1">
                <a:tableStyleId>{22838BEF-8BB2-4498-84A7-C5851F593DF1}</a:tableStyleId>
              </a:tblPr>
              <a:tblGrid>
                <a:gridCol w="2285984"/>
                <a:gridCol w="843556"/>
                <a:gridCol w="828408"/>
                <a:gridCol w="828366"/>
              </a:tblGrid>
              <a:tr h="234148"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n>
                            <a:solidFill>
                              <a:srgbClr val="660066"/>
                            </a:solidFill>
                          </a:ln>
                          <a:latin typeface="Times New Roman" pitchFamily="18" charset="0"/>
                          <a:cs typeface="Times New Roman" pitchFamily="18" charset="0"/>
                        </a:rPr>
                        <a:t>2023 г.</a:t>
                      </a:r>
                      <a:endParaRPr lang="ru-RU" sz="1000" b="1" dirty="0">
                        <a:ln>
                          <a:solidFill>
                            <a:srgbClr val="660066"/>
                          </a:solidFill>
                        </a:ln>
                        <a:solidFill>
                          <a:srgbClr val="660066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n>
                            <a:solidFill>
                              <a:srgbClr val="660066"/>
                            </a:solidFill>
                          </a:ln>
                          <a:latin typeface="Times New Roman" pitchFamily="18" charset="0"/>
                          <a:cs typeface="Times New Roman" pitchFamily="18" charset="0"/>
                        </a:rPr>
                        <a:t>2024 г.</a:t>
                      </a:r>
                      <a:endParaRPr lang="ru-RU" sz="1000" b="1" dirty="0">
                        <a:ln>
                          <a:solidFill>
                            <a:srgbClr val="660066"/>
                          </a:solidFill>
                        </a:ln>
                        <a:solidFill>
                          <a:srgbClr val="660066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n>
                            <a:solidFill>
                              <a:srgbClr val="660066"/>
                            </a:solidFill>
                          </a:ln>
                          <a:latin typeface="Times New Roman" pitchFamily="18" charset="0"/>
                          <a:cs typeface="Times New Roman" pitchFamily="18" charset="0"/>
                        </a:rPr>
                        <a:t>2025 г.</a:t>
                      </a:r>
                      <a:endParaRPr lang="ru-RU" sz="1000" b="1" dirty="0">
                        <a:ln>
                          <a:solidFill>
                            <a:srgbClr val="660066"/>
                          </a:solidFill>
                        </a:ln>
                        <a:solidFill>
                          <a:srgbClr val="660066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1491625">
                <a:tc>
                  <a:txBody>
                    <a:bodyPr/>
                    <a:lstStyle/>
                    <a:p>
                      <a:pPr algn="ctr"/>
                      <a:r>
                        <a:rPr lang="ru-RU" sz="1000" kern="1200" dirty="0" smtClean="0">
                          <a:ln>
                            <a:solidFill>
                              <a:srgbClr val="0F511F"/>
                            </a:solidFill>
                          </a:ln>
                          <a:solidFill>
                            <a:srgbClr val="0F511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Основное мероприятие  «Содержание автомобильных дорог местного значения»</a:t>
                      </a:r>
                    </a:p>
                    <a:p>
                      <a:pPr algn="ctr"/>
                      <a:endParaRPr lang="ru-RU" sz="1000" b="1" kern="1200" dirty="0" smtClean="0">
                        <a:ln>
                          <a:solidFill>
                            <a:srgbClr val="0F511F"/>
                          </a:solidFill>
                        </a:ln>
                        <a:solidFill>
                          <a:srgbClr val="0F511F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000" b="1" kern="1200" dirty="0" smtClean="0">
                        <a:ln>
                          <a:solidFill>
                            <a:srgbClr val="0F511F"/>
                          </a:solidFill>
                        </a:ln>
                        <a:solidFill>
                          <a:srgbClr val="0F511F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000" b="0" kern="1200" dirty="0" smtClean="0">
                          <a:ln>
                            <a:solidFill>
                              <a:srgbClr val="0F511F"/>
                            </a:solidFill>
                          </a:ln>
                          <a:solidFill>
                            <a:srgbClr val="0F511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Основное мероприятие «Содействие повышению доступности автомобильных перевозок населению </a:t>
                      </a:r>
                      <a:r>
                        <a:rPr lang="ru-RU" sz="1000" b="0" kern="1200" dirty="0" err="1" smtClean="0">
                          <a:ln>
                            <a:solidFill>
                              <a:srgbClr val="0F511F"/>
                            </a:solidFill>
                          </a:ln>
                          <a:solidFill>
                            <a:srgbClr val="0F511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Хомутовского</a:t>
                      </a:r>
                      <a:r>
                        <a:rPr lang="ru-RU" sz="1000" b="0" kern="1200" dirty="0" smtClean="0">
                          <a:ln>
                            <a:solidFill>
                              <a:srgbClr val="0F511F"/>
                            </a:solidFill>
                          </a:ln>
                          <a:solidFill>
                            <a:srgbClr val="0F511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района»</a:t>
                      </a:r>
                      <a:endParaRPr lang="ru-RU" sz="1000" b="0" dirty="0">
                        <a:ln>
                          <a:solidFill>
                            <a:srgbClr val="0F511F"/>
                          </a:solidFill>
                        </a:ln>
                        <a:solidFill>
                          <a:srgbClr val="0F511F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n>
                            <a:solidFill>
                              <a:srgbClr val="390FB1"/>
                            </a:solidFill>
                          </a:ln>
                          <a:solidFill>
                            <a:srgbClr val="660066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14 733</a:t>
                      </a:r>
                      <a:r>
                        <a:rPr lang="ru-RU" sz="1000" b="1" baseline="0" dirty="0" smtClean="0">
                          <a:ln>
                            <a:solidFill>
                              <a:srgbClr val="390FB1"/>
                            </a:solidFill>
                          </a:ln>
                          <a:solidFill>
                            <a:srgbClr val="660066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930</a:t>
                      </a:r>
                      <a:endParaRPr lang="ru-RU" sz="1000" b="1" dirty="0" smtClean="0">
                        <a:ln>
                          <a:solidFill>
                            <a:srgbClr val="390FB1"/>
                          </a:solidFill>
                        </a:ln>
                        <a:solidFill>
                          <a:srgbClr val="660066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000" b="1" dirty="0" smtClean="0">
                        <a:ln>
                          <a:solidFill>
                            <a:srgbClr val="390FB1"/>
                          </a:solidFill>
                        </a:ln>
                        <a:solidFill>
                          <a:srgbClr val="660066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000" b="1" dirty="0" smtClean="0">
                        <a:ln>
                          <a:solidFill>
                            <a:srgbClr val="390FB1"/>
                          </a:solidFill>
                        </a:ln>
                        <a:solidFill>
                          <a:srgbClr val="660066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000" b="1" dirty="0" smtClean="0">
                        <a:ln>
                          <a:solidFill>
                            <a:srgbClr val="390FB1"/>
                          </a:solidFill>
                        </a:ln>
                        <a:solidFill>
                          <a:srgbClr val="660066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000" b="1" dirty="0" smtClean="0">
                          <a:ln>
                            <a:solidFill>
                              <a:srgbClr val="390FB1"/>
                            </a:solidFill>
                          </a:ln>
                          <a:solidFill>
                            <a:srgbClr val="660066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200 000</a:t>
                      </a:r>
                      <a:endParaRPr lang="ru-RU" sz="1000" b="1" dirty="0">
                        <a:ln>
                          <a:solidFill>
                            <a:srgbClr val="390FB1"/>
                          </a:solidFill>
                        </a:ln>
                        <a:solidFill>
                          <a:srgbClr val="660066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cell3D prstMaterial="dkEdge">
                      <a:bevel w="25400" h="25400" prst="angle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 dirty="0" smtClean="0">
                          <a:ln>
                            <a:solidFill>
                              <a:srgbClr val="390FB1"/>
                            </a:solidFill>
                          </a:ln>
                          <a:solidFill>
                            <a:srgbClr val="660066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15 545 900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ru-RU" sz="1000" b="1" dirty="0" smtClean="0">
                        <a:ln>
                          <a:solidFill>
                            <a:srgbClr val="390FB1"/>
                          </a:solidFill>
                        </a:ln>
                        <a:solidFill>
                          <a:srgbClr val="660066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ru-RU" sz="1000" b="1" dirty="0" smtClean="0">
                        <a:ln>
                          <a:solidFill>
                            <a:srgbClr val="390FB1"/>
                          </a:solidFill>
                        </a:ln>
                        <a:solidFill>
                          <a:srgbClr val="660066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ru-RU" sz="1000" b="1" dirty="0" smtClean="0">
                        <a:ln>
                          <a:solidFill>
                            <a:srgbClr val="390FB1"/>
                          </a:solidFill>
                        </a:ln>
                        <a:solidFill>
                          <a:srgbClr val="660066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 dirty="0" smtClean="0">
                          <a:ln>
                            <a:solidFill>
                              <a:srgbClr val="390FB1"/>
                            </a:solidFill>
                          </a:ln>
                          <a:solidFill>
                            <a:srgbClr val="660066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</a:t>
                      </a:r>
                      <a:endParaRPr lang="ru-RU" sz="1000" b="1" dirty="0">
                        <a:ln>
                          <a:solidFill>
                            <a:srgbClr val="390FB1"/>
                          </a:solidFill>
                        </a:ln>
                        <a:solidFill>
                          <a:srgbClr val="660066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 dirty="0" smtClean="0">
                          <a:ln>
                            <a:solidFill>
                              <a:srgbClr val="390FB1"/>
                            </a:solidFill>
                          </a:ln>
                          <a:solidFill>
                            <a:srgbClr val="660066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16 443 390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ru-RU" sz="1000" b="1" dirty="0" smtClean="0">
                        <a:ln>
                          <a:solidFill>
                            <a:srgbClr val="390FB1"/>
                          </a:solidFill>
                        </a:ln>
                        <a:solidFill>
                          <a:srgbClr val="660066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ru-RU" sz="1000" b="1" dirty="0" smtClean="0">
                        <a:ln>
                          <a:solidFill>
                            <a:srgbClr val="390FB1"/>
                          </a:solidFill>
                        </a:ln>
                        <a:solidFill>
                          <a:srgbClr val="660066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ru-RU" sz="1000" b="1" dirty="0" smtClean="0">
                        <a:ln>
                          <a:solidFill>
                            <a:srgbClr val="390FB1"/>
                          </a:solidFill>
                        </a:ln>
                        <a:solidFill>
                          <a:srgbClr val="660066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 dirty="0" smtClean="0">
                          <a:ln>
                            <a:solidFill>
                              <a:srgbClr val="390FB1"/>
                            </a:solidFill>
                          </a:ln>
                          <a:solidFill>
                            <a:srgbClr val="660066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</a:t>
                      </a:r>
                      <a:endParaRPr lang="ru-RU" sz="1000" b="1" dirty="0">
                        <a:ln>
                          <a:solidFill>
                            <a:srgbClr val="390FB1"/>
                          </a:solidFill>
                        </a:ln>
                        <a:solidFill>
                          <a:srgbClr val="660066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0" y="5214950"/>
            <a:ext cx="557213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000" dirty="0" smtClean="0">
                <a:ln>
                  <a:solidFill>
                    <a:srgbClr val="C00000"/>
                  </a:solidFill>
                </a:ln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 рамках реализации основного мероприятия будут решаться следующие задачи:</a:t>
            </a:r>
          </a:p>
          <a:p>
            <a:pPr algn="just"/>
            <a:r>
              <a:rPr lang="ru-RU" sz="1000" dirty="0" smtClean="0">
                <a:ln>
                  <a:solidFill>
                    <a:schemeClr val="accent6">
                      <a:lumMod val="50000"/>
                    </a:schemeClr>
                  </a:solidFill>
                </a:ln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1) строительство (реконструкция) автомобильных дорог общего пользования местного значения вне границ населенных пунктов;</a:t>
            </a:r>
          </a:p>
          <a:p>
            <a:pPr algn="just"/>
            <a:r>
              <a:rPr lang="ru-RU" sz="1000" dirty="0" smtClean="0">
                <a:ln>
                  <a:solidFill>
                    <a:schemeClr val="accent6">
                      <a:lumMod val="50000"/>
                    </a:schemeClr>
                  </a:solidFill>
                </a:ln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2) капитальный ремонт, ремонт и содержание автомобильных дорог общего пользования местного значения вне границ населенных пунктов; </a:t>
            </a:r>
          </a:p>
          <a:p>
            <a:pPr algn="just"/>
            <a:r>
              <a:rPr lang="ru-RU" sz="1000" dirty="0" smtClean="0">
                <a:ln>
                  <a:solidFill>
                    <a:schemeClr val="accent6">
                      <a:lumMod val="50000"/>
                    </a:schemeClr>
                  </a:solidFill>
                </a:ln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3) межевание, проведение кадастровых работ в отношении земельных участков, занятых автодорогами общего пользования местного значения вне границ населенных пунктов, и в отношении автодорог общего пользования местного значения вне границ населенных пунктов, как объектов недвижимого имущества, паспортизация, инвентаризация и государственная регистрация права муниципальной собственности на эти земельные участки и автодороги.</a:t>
            </a:r>
          </a:p>
          <a:p>
            <a:endParaRPr lang="ru-RU" sz="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0" y="3071810"/>
            <a:ext cx="4572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Основные направления реализации программных мероприятий  (руб.):</a:t>
            </a:r>
            <a:endParaRPr lang="ru-RU" sz="1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0" y="1000108"/>
            <a:ext cx="90011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400" dirty="0" smtClean="0">
                <a:ln>
                  <a:solidFill>
                    <a:srgbClr val="C00000"/>
                  </a:solidFill>
                </a:ln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Финансовое обеспечение дорожного хозяйства осуществляется в рамках дорожного фонда </a:t>
            </a:r>
            <a:r>
              <a:rPr lang="ru-RU" sz="1400" dirty="0" err="1" smtClean="0">
                <a:ln>
                  <a:solidFill>
                    <a:srgbClr val="C00000"/>
                  </a:solidFill>
                </a:ln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Хомутовского</a:t>
            </a:r>
            <a:r>
              <a:rPr lang="ru-RU" sz="1400" dirty="0" smtClean="0">
                <a:ln>
                  <a:solidFill>
                    <a:srgbClr val="C00000"/>
                  </a:solidFill>
                </a:ln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района.</a:t>
            </a:r>
            <a:endParaRPr lang="ru-RU" sz="1400" dirty="0">
              <a:ln>
                <a:solidFill>
                  <a:srgbClr val="C00000"/>
                </a:solidFill>
              </a:ln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0" y="1785926"/>
            <a:ext cx="4214810" cy="428628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ln>
                  <a:solidFill>
                    <a:schemeClr val="accent6">
                      <a:lumMod val="50000"/>
                    </a:schemeClr>
                  </a:solidFill>
                </a:ln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Основные источники формирования</a:t>
            </a:r>
          </a:p>
          <a:p>
            <a:pPr algn="ctr"/>
            <a:r>
              <a:rPr lang="ru-RU" sz="1400" dirty="0" smtClean="0">
                <a:ln>
                  <a:solidFill>
                    <a:schemeClr val="accent6">
                      <a:lumMod val="50000"/>
                    </a:schemeClr>
                  </a:solidFill>
                </a:ln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доходов дорожного фонда  </a:t>
            </a:r>
            <a:r>
              <a:rPr lang="ru-RU" sz="1400" dirty="0" err="1" smtClean="0">
                <a:ln>
                  <a:solidFill>
                    <a:schemeClr val="accent6">
                      <a:lumMod val="50000"/>
                    </a:schemeClr>
                  </a:solidFill>
                </a:ln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Хомутовского</a:t>
            </a:r>
            <a:r>
              <a:rPr lang="ru-RU" sz="1400" dirty="0" smtClean="0">
                <a:ln>
                  <a:solidFill>
                    <a:schemeClr val="accent6">
                      <a:lumMod val="50000"/>
                    </a:schemeClr>
                  </a:solidFill>
                </a:ln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района</a:t>
            </a:r>
            <a:endParaRPr lang="ru-RU" sz="1400" dirty="0">
              <a:ln>
                <a:solidFill>
                  <a:schemeClr val="accent6">
                    <a:lumMod val="50000"/>
                  </a:schemeClr>
                </a:solidFill>
              </a:ln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0" y="2214554"/>
            <a:ext cx="421481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1400" dirty="0" smtClean="0">
                <a:ln>
                  <a:solidFill>
                    <a:srgbClr val="7030A0"/>
                  </a:solidFill>
                </a:ln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акцизов на дизельное топливо;</a:t>
            </a:r>
          </a:p>
          <a:p>
            <a:pPr>
              <a:buFont typeface="Wingdings" pitchFamily="2" charset="2"/>
              <a:buChar char="Ø"/>
            </a:pPr>
            <a:r>
              <a:rPr lang="ru-RU" sz="1400" dirty="0" smtClean="0">
                <a:ln>
                  <a:solidFill>
                    <a:srgbClr val="7030A0"/>
                  </a:solidFill>
                </a:ln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акцизов на моторные масла для дизельных и (или) карбюраторных (</a:t>
            </a:r>
            <a:r>
              <a:rPr lang="ru-RU" sz="1400" dirty="0" err="1" smtClean="0">
                <a:ln>
                  <a:solidFill>
                    <a:srgbClr val="7030A0"/>
                  </a:solidFill>
                </a:ln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инжекторных</a:t>
            </a:r>
            <a:r>
              <a:rPr lang="ru-RU" sz="1400" dirty="0" smtClean="0">
                <a:ln>
                  <a:solidFill>
                    <a:srgbClr val="7030A0"/>
                  </a:solidFill>
                </a:ln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) двигателей</a:t>
            </a:r>
          </a:p>
          <a:p>
            <a:pPr>
              <a:buFont typeface="Wingdings" pitchFamily="2" charset="2"/>
              <a:buChar char="Ø"/>
            </a:pPr>
            <a:r>
              <a:rPr lang="ru-RU" sz="1400" dirty="0" smtClean="0">
                <a:ln>
                  <a:solidFill>
                    <a:srgbClr val="7030A0"/>
                  </a:solidFill>
                </a:ln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акцизов на автомобильный бензин</a:t>
            </a:r>
            <a:endParaRPr lang="ru-RU" sz="1400" dirty="0">
              <a:ln>
                <a:solidFill>
                  <a:srgbClr val="7030A0"/>
                </a:solidFill>
              </a:ln>
              <a:solidFill>
                <a:srgbClr val="66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714348" y="3429000"/>
            <a:ext cx="18473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4929190" y="1785926"/>
            <a:ext cx="4214810" cy="357190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rgbClr val="66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ln>
                  <a:solidFill>
                    <a:srgbClr val="390FB1"/>
                  </a:solidFill>
                </a:ln>
                <a:solidFill>
                  <a:srgbClr val="390FB1"/>
                </a:solidFill>
                <a:latin typeface="Times New Roman" pitchFamily="18" charset="0"/>
                <a:cs typeface="Times New Roman" pitchFamily="18" charset="0"/>
              </a:rPr>
              <a:t>Объем бюджетных ассигнований дорожного фонда</a:t>
            </a:r>
            <a:endParaRPr lang="ru-RU" sz="1400" dirty="0">
              <a:ln>
                <a:solidFill>
                  <a:srgbClr val="390FB1"/>
                </a:solidFill>
              </a:ln>
              <a:solidFill>
                <a:srgbClr val="390FB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20" name="Таблица 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50209336"/>
              </p:ext>
            </p:extLst>
          </p:nvPr>
        </p:nvGraphicFramePr>
        <p:xfrm>
          <a:off x="4929190" y="2214554"/>
          <a:ext cx="4214810" cy="1057276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2107405"/>
                <a:gridCol w="2107405"/>
              </a:tblGrid>
              <a:tr h="285752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n>
                            <a:solidFill>
                              <a:srgbClr val="660066"/>
                            </a:solidFill>
                          </a:ln>
                          <a:solidFill>
                            <a:srgbClr val="660066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2023 г.</a:t>
                      </a:r>
                      <a:endParaRPr lang="ru-RU" sz="1200" dirty="0">
                        <a:ln>
                          <a:solidFill>
                            <a:srgbClr val="660066"/>
                          </a:solidFill>
                        </a:ln>
                        <a:solidFill>
                          <a:srgbClr val="660066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w="25400" h="25400" prst="angle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n>
                            <a:solidFill>
                              <a:srgbClr val="660066"/>
                            </a:solidFill>
                          </a:ln>
                          <a:solidFill>
                            <a:srgbClr val="660066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14 733 930</a:t>
                      </a:r>
                      <a:endParaRPr lang="ru-RU" sz="1200" dirty="0">
                        <a:ln>
                          <a:solidFill>
                            <a:srgbClr val="660066"/>
                          </a:solidFill>
                        </a:ln>
                        <a:solidFill>
                          <a:srgbClr val="660066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w="25400" h="25400" prst="angle"/>
                      <a:lightRig rig="flood" dir="t"/>
                    </a:cell3D>
                  </a:tcPr>
                </a:tc>
              </a:tr>
              <a:tr h="385762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n>
                            <a:solidFill>
                              <a:srgbClr val="660066"/>
                            </a:solidFill>
                          </a:ln>
                          <a:solidFill>
                            <a:srgbClr val="660066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2024 г.</a:t>
                      </a:r>
                      <a:endParaRPr lang="ru-RU" sz="1200" dirty="0">
                        <a:ln>
                          <a:solidFill>
                            <a:srgbClr val="660066"/>
                          </a:solidFill>
                        </a:ln>
                        <a:solidFill>
                          <a:srgbClr val="660066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w="25400" h="25400" prst="angle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n>
                            <a:solidFill>
                              <a:srgbClr val="660066"/>
                            </a:solidFill>
                          </a:ln>
                          <a:solidFill>
                            <a:srgbClr val="660066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15 545 900</a:t>
                      </a:r>
                      <a:endParaRPr lang="ru-RU" sz="1200" dirty="0">
                        <a:ln>
                          <a:solidFill>
                            <a:srgbClr val="660066"/>
                          </a:solidFill>
                        </a:ln>
                        <a:solidFill>
                          <a:srgbClr val="660066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w="25400" h="25400" prst="angle"/>
                      <a:lightRig rig="flood" dir="t"/>
                    </a:cell3D>
                  </a:tcPr>
                </a:tc>
              </a:tr>
              <a:tr h="385762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n>
                            <a:solidFill>
                              <a:srgbClr val="660066"/>
                            </a:solidFill>
                          </a:ln>
                          <a:solidFill>
                            <a:srgbClr val="660066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2025 г.</a:t>
                      </a:r>
                      <a:endParaRPr lang="ru-RU" sz="1200" dirty="0">
                        <a:ln>
                          <a:solidFill>
                            <a:srgbClr val="660066"/>
                          </a:solidFill>
                        </a:ln>
                        <a:solidFill>
                          <a:srgbClr val="660066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w="25400" h="25400" prst="angle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n>
                            <a:solidFill>
                              <a:srgbClr val="660066"/>
                            </a:solidFill>
                          </a:ln>
                          <a:solidFill>
                            <a:srgbClr val="660066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16 443 390</a:t>
                      </a:r>
                      <a:endParaRPr lang="ru-RU" sz="1200" dirty="0">
                        <a:ln>
                          <a:solidFill>
                            <a:srgbClr val="660066"/>
                          </a:solidFill>
                        </a:ln>
                        <a:solidFill>
                          <a:srgbClr val="660066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w="25400" h="25400" prst="angle"/>
                      <a:lightRig rig="flood" dir="t"/>
                    </a:cell3D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am_69068_4031994_744825.jpg"/>
          <p:cNvPicPr>
            <a:picLocks noChangeAspect="1"/>
          </p:cNvPicPr>
          <p:nvPr/>
        </p:nvPicPr>
        <p:blipFill>
          <a:blip r:embed="rId3">
            <a:duotone>
              <a:schemeClr val="accent3">
                <a:shade val="45000"/>
                <a:satMod val="135000"/>
              </a:schemeClr>
              <a:prstClr val="white"/>
            </a:duotone>
            <a:lum contrast="20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4" name="Рисунок 3" descr="img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1000100" cy="1071546"/>
          </a:xfrm>
          <a:prstGeom prst="rect">
            <a:avLst/>
          </a:prstGeom>
        </p:spPr>
      </p:pic>
      <p:sp>
        <p:nvSpPr>
          <p:cNvPr id="5" name="Скругленный прямоугольник 4"/>
          <p:cNvSpPr/>
          <p:nvPr/>
        </p:nvSpPr>
        <p:spPr>
          <a:xfrm>
            <a:off x="1357290" y="142852"/>
            <a:ext cx="7572428" cy="857256"/>
          </a:xfrm>
          <a:prstGeom prst="roundRect">
            <a:avLst/>
          </a:prstGeom>
          <a:solidFill>
            <a:srgbClr val="FFFFCC"/>
          </a:solidFill>
          <a:ln>
            <a:solidFill>
              <a:srgbClr val="0F511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РАСХОДЫ НА СОДЕРЖАНИЕ ОРГАНОВ МЕСТНОГО САМОУПРАВЛЕНИЯ НА 2023 ГОД И ПЛАНОВЫЙ ПЕРИОД 2024-2025 ГОДОВ</a:t>
            </a:r>
            <a:endParaRPr lang="ru-RU" b="1" dirty="0">
              <a:ln>
                <a:solidFill>
                  <a:srgbClr val="002060"/>
                </a:solidFill>
              </a:ln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071538" y="1428736"/>
            <a:ext cx="6429388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ln>
                  <a:solidFill>
                    <a:srgbClr val="7030A0"/>
                  </a:solidFill>
                </a:ln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 соответствии с Уставом муниципального образования «</a:t>
            </a:r>
            <a:r>
              <a:rPr lang="ru-RU" sz="1400" dirty="0" err="1" smtClean="0">
                <a:ln>
                  <a:solidFill>
                    <a:srgbClr val="7030A0"/>
                  </a:solidFill>
                </a:ln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Хомутовский</a:t>
            </a:r>
            <a:r>
              <a:rPr lang="ru-RU" sz="1400" dirty="0" smtClean="0">
                <a:ln>
                  <a:solidFill>
                    <a:srgbClr val="7030A0"/>
                  </a:solidFill>
                </a:ln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район» Курской области к органам местного самоуправления относятся:</a:t>
            </a:r>
          </a:p>
          <a:p>
            <a:r>
              <a:rPr lang="ru-RU" sz="1400" dirty="0" smtClean="0">
                <a:ln>
                  <a:solidFill>
                    <a:srgbClr val="7030A0"/>
                  </a:solidFill>
                </a:ln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- Представительное Собрание </a:t>
            </a:r>
            <a:r>
              <a:rPr lang="ru-RU" sz="1400" dirty="0" err="1" smtClean="0">
                <a:ln>
                  <a:solidFill>
                    <a:srgbClr val="7030A0"/>
                  </a:solidFill>
                </a:ln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Хомутовского</a:t>
            </a:r>
            <a:r>
              <a:rPr lang="ru-RU" sz="1400" dirty="0" smtClean="0">
                <a:ln>
                  <a:solidFill>
                    <a:srgbClr val="7030A0"/>
                  </a:solidFill>
                </a:ln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района Курской области;</a:t>
            </a:r>
          </a:p>
          <a:p>
            <a:pPr>
              <a:buFontTx/>
              <a:buChar char="-"/>
            </a:pPr>
            <a:r>
              <a:rPr lang="ru-RU" sz="1400" dirty="0" smtClean="0">
                <a:ln>
                  <a:solidFill>
                    <a:srgbClr val="7030A0"/>
                  </a:solidFill>
                </a:ln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Администрация </a:t>
            </a:r>
            <a:r>
              <a:rPr lang="ru-RU" sz="1400" dirty="0" err="1" smtClean="0">
                <a:ln>
                  <a:solidFill>
                    <a:srgbClr val="7030A0"/>
                  </a:solidFill>
                </a:ln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Хомутовского</a:t>
            </a:r>
            <a:r>
              <a:rPr lang="ru-RU" sz="1400" dirty="0" smtClean="0">
                <a:ln>
                  <a:solidFill>
                    <a:srgbClr val="7030A0"/>
                  </a:solidFill>
                </a:ln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района Курской области;</a:t>
            </a:r>
          </a:p>
          <a:p>
            <a:pPr>
              <a:buFontTx/>
              <a:buChar char="-"/>
            </a:pPr>
            <a:r>
              <a:rPr lang="ru-RU" sz="1400" dirty="0" smtClean="0">
                <a:ln>
                  <a:solidFill>
                    <a:srgbClr val="7030A0"/>
                  </a:solidFill>
                </a:ln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Финансово-экономическое управление  Администрации </a:t>
            </a:r>
            <a:r>
              <a:rPr lang="ru-RU" sz="1400" dirty="0" err="1" smtClean="0">
                <a:ln>
                  <a:solidFill>
                    <a:srgbClr val="7030A0"/>
                  </a:solidFill>
                </a:ln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Хомутовского</a:t>
            </a:r>
            <a:r>
              <a:rPr lang="ru-RU" sz="1400" dirty="0" smtClean="0">
                <a:ln>
                  <a:solidFill>
                    <a:srgbClr val="7030A0"/>
                  </a:solidFill>
                </a:ln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района;</a:t>
            </a:r>
          </a:p>
          <a:p>
            <a:pPr>
              <a:buFontTx/>
              <a:buChar char="-"/>
            </a:pPr>
            <a:r>
              <a:rPr lang="ru-RU" sz="1400" dirty="0" smtClean="0">
                <a:ln>
                  <a:solidFill>
                    <a:srgbClr val="7030A0"/>
                  </a:solidFill>
                </a:ln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Управление образования Администрации </a:t>
            </a:r>
            <a:r>
              <a:rPr lang="ru-RU" sz="1400" dirty="0" err="1" smtClean="0">
                <a:ln>
                  <a:solidFill>
                    <a:srgbClr val="7030A0"/>
                  </a:solidFill>
                </a:ln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Хомутовского</a:t>
            </a:r>
            <a:r>
              <a:rPr lang="ru-RU" sz="1400" dirty="0" smtClean="0">
                <a:ln>
                  <a:solidFill>
                    <a:srgbClr val="7030A0"/>
                  </a:solidFill>
                </a:ln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района;</a:t>
            </a:r>
          </a:p>
          <a:p>
            <a:pPr>
              <a:buFontTx/>
              <a:buChar char="-"/>
            </a:pPr>
            <a:r>
              <a:rPr lang="ru-RU" sz="1400" dirty="0" smtClean="0">
                <a:ln>
                  <a:solidFill>
                    <a:srgbClr val="7030A0"/>
                  </a:solidFill>
                </a:ln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Отдел по вопросам  культуры, молодежи, физической культуры и спорта        Администрации </a:t>
            </a:r>
            <a:r>
              <a:rPr lang="ru-RU" sz="1400" dirty="0" err="1" smtClean="0">
                <a:ln>
                  <a:solidFill>
                    <a:srgbClr val="7030A0"/>
                  </a:solidFill>
                </a:ln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Хомутовского</a:t>
            </a:r>
            <a:r>
              <a:rPr lang="ru-RU" sz="1400" dirty="0" smtClean="0">
                <a:ln>
                  <a:solidFill>
                    <a:srgbClr val="7030A0"/>
                  </a:solidFill>
                </a:ln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района.</a:t>
            </a:r>
          </a:p>
          <a:p>
            <a:pPr>
              <a:buFontTx/>
              <a:buChar char="-"/>
            </a:pPr>
            <a:endParaRPr lang="ru-RU" sz="1400" dirty="0">
              <a:ln>
                <a:solidFill>
                  <a:srgbClr val="7030A0"/>
                </a:solidFill>
              </a:ln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357158" y="5072074"/>
            <a:ext cx="4572032" cy="1428760"/>
          </a:xfrm>
          <a:prstGeom prst="roundRect">
            <a:avLst/>
          </a:prstGeom>
          <a:solidFill>
            <a:srgbClr val="36D2D2"/>
          </a:solidFill>
          <a:ln>
            <a:solidFill>
              <a:srgbClr val="0066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i="1" dirty="0" smtClean="0">
                <a:ln>
                  <a:solidFill>
                    <a:srgbClr val="C00000"/>
                  </a:solidFill>
                </a:ln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При планировании расходов бюджета по лицам, замещающим муниципальные должности, муниципальным служащим органов местного самоуправления индексация заработной платы в 2023 году планируется с 1 октября на  1,055%, в плановом периоде 2024-2025 годов индексация не предусмотрена.</a:t>
            </a:r>
            <a:endParaRPr lang="ru-RU" sz="1400" i="1" dirty="0">
              <a:ln>
                <a:solidFill>
                  <a:srgbClr val="C00000"/>
                </a:solidFill>
              </a:ln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786446" y="3143248"/>
            <a:ext cx="3357554" cy="3357586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450000" algn="just"/>
            <a:r>
              <a:rPr lang="ru-RU" sz="1400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Норматив формирования расходов на содержание органов местного самоуправления муниципального образования «</a:t>
            </a:r>
            <a:r>
              <a:rPr lang="ru-RU" sz="1400" dirty="0" err="1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Хомутовский</a:t>
            </a:r>
            <a:r>
              <a:rPr lang="ru-RU" sz="1400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район» Курской области устанавливается постановлением Администрации Курской области. </a:t>
            </a:r>
          </a:p>
          <a:p>
            <a:pPr indent="450000" algn="just"/>
            <a:r>
              <a:rPr lang="ru-RU" sz="1400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 2023 год штатная численность органов местного самоуправления установлена в количестве 57 штатных единиц (в т. ч: за счет финансирования из местного  бюджета 43 единицы, за счет субвенций областного бюджета 14  единиц. </a:t>
            </a:r>
            <a:endParaRPr lang="ru-RU" sz="1400" dirty="0">
              <a:ln>
                <a:solidFill>
                  <a:srgbClr val="002060"/>
                </a:solidFill>
              </a:ln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качанные файлы.jpg"/>
          <p:cNvPicPr>
            <a:picLocks noChangeAspect="1"/>
          </p:cNvPicPr>
          <p:nvPr/>
        </p:nvPicPr>
        <p:blipFill>
          <a:blip r:embed="rId3">
            <a:duotone>
              <a:schemeClr val="accent3">
                <a:shade val="45000"/>
                <a:satMod val="135000"/>
              </a:schemeClr>
              <a:prstClr val="white"/>
            </a:duotone>
            <a:lum contrast="-10000"/>
          </a:blip>
          <a:stretch>
            <a:fillRect/>
          </a:stretch>
        </p:blipFill>
        <p:spPr>
          <a:xfrm>
            <a:off x="0" y="1"/>
            <a:ext cx="9144000" cy="6858000"/>
          </a:xfrm>
          <a:prstGeom prst="rect">
            <a:avLst/>
          </a:prstGeom>
        </p:spPr>
      </p:pic>
      <p:pic>
        <p:nvPicPr>
          <p:cNvPr id="3" name="Рисунок 2" descr="img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1000100" cy="1071546"/>
          </a:xfrm>
          <a:prstGeom prst="rect">
            <a:avLst/>
          </a:prstGeom>
        </p:spPr>
      </p:pic>
      <p:sp>
        <p:nvSpPr>
          <p:cNvPr id="4" name="Скругленный прямоугольник 3"/>
          <p:cNvSpPr/>
          <p:nvPr/>
        </p:nvSpPr>
        <p:spPr>
          <a:xfrm>
            <a:off x="1500166" y="214290"/>
            <a:ext cx="7286676" cy="714380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n>
                  <a:solidFill>
                    <a:srgbClr val="0F511F"/>
                  </a:solidFill>
                </a:ln>
                <a:solidFill>
                  <a:srgbClr val="0F511F"/>
                </a:solidFill>
                <a:latin typeface="Times New Roman" pitchFamily="18" charset="0"/>
                <a:cs typeface="Times New Roman" pitchFamily="18" charset="0"/>
              </a:rPr>
              <a:t>ФИНАНСОВАЯ ПОМОЩЬ БЮДЖЕТАМ ПОСЕЛЕНИЙ</a:t>
            </a:r>
            <a:endParaRPr lang="ru-RU" dirty="0">
              <a:ln>
                <a:solidFill>
                  <a:srgbClr val="0F511F"/>
                </a:solidFill>
              </a:ln>
              <a:solidFill>
                <a:srgbClr val="0F511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Помощь-малому-бизнесу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2844" y="1142984"/>
            <a:ext cx="3143272" cy="19288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extBox 5"/>
          <p:cNvSpPr txBox="1"/>
          <p:nvPr/>
        </p:nvSpPr>
        <p:spPr>
          <a:xfrm>
            <a:off x="3428992" y="1071546"/>
            <a:ext cx="5715008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0000" algn="just"/>
            <a:r>
              <a:rPr lang="ru-RU" sz="1600" dirty="0" smtClean="0">
                <a:ln>
                  <a:solidFill>
                    <a:srgbClr val="D60093"/>
                  </a:solidFill>
                </a:ln>
                <a:solidFill>
                  <a:srgbClr val="D60093"/>
                </a:solidFill>
                <a:latin typeface="Times New Roman" pitchFamily="18" charset="0"/>
                <a:cs typeface="Times New Roman" pitchFamily="18" charset="0"/>
              </a:rPr>
              <a:t>Финансовая помощь </a:t>
            </a:r>
            <a:r>
              <a:rPr lang="ru-RU" sz="1600" dirty="0" smtClean="0">
                <a:ln>
                  <a:solidFill>
                    <a:schemeClr val="tx2">
                      <a:lumMod val="5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из  бюджета муниципального района бюджетам поселений, входящих в состав муниципального района, предоставляется в форме субвенций на дотацию на выравнивание бюджетной обеспеченности в соответствии с муниципальными правовыми актами, принимаемыми в соответствии с требованиями Бюджетного кодекса Российской Федерации и законодательством </a:t>
            </a:r>
            <a:r>
              <a:rPr lang="ru-RU" sz="1600" dirty="0" err="1" smtClean="0">
                <a:ln>
                  <a:solidFill>
                    <a:schemeClr val="tx2">
                      <a:lumMod val="5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Хомутовского</a:t>
            </a:r>
            <a:r>
              <a:rPr lang="ru-RU" sz="1600" dirty="0" smtClean="0">
                <a:ln>
                  <a:solidFill>
                    <a:schemeClr val="tx2">
                      <a:lumMod val="5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района. </a:t>
            </a:r>
          </a:p>
        </p:txBody>
      </p:sp>
      <p:graphicFrame>
        <p:nvGraphicFramePr>
          <p:cNvPr id="7" name="Диаграмма 6"/>
          <p:cNvGraphicFramePr/>
          <p:nvPr>
            <p:extLst>
              <p:ext uri="{D42A27DB-BD31-4B8C-83A1-F6EECF244321}">
                <p14:modId xmlns:p14="http://schemas.microsoft.com/office/powerpoint/2010/main" val="773605159"/>
              </p:ext>
            </p:extLst>
          </p:nvPr>
        </p:nvGraphicFramePr>
        <p:xfrm>
          <a:off x="0" y="2928934"/>
          <a:ext cx="8929718" cy="392906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ages.jpg"/>
          <p:cNvPicPr>
            <a:picLocks noChangeAspect="1"/>
          </p:cNvPicPr>
          <p:nvPr/>
        </p:nvPicPr>
        <p:blipFill>
          <a:blip r:embed="rId2">
            <a:duotone>
              <a:schemeClr val="accent6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pic>
        <p:nvPicPr>
          <p:cNvPr id="3" name="Рисунок 2" descr="img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000100" cy="1071546"/>
          </a:xfrm>
          <a:prstGeom prst="rect">
            <a:avLst/>
          </a:prstGeom>
        </p:spPr>
      </p:pic>
      <p:sp>
        <p:nvSpPr>
          <p:cNvPr id="4" name="Скругленный прямоугольник 3"/>
          <p:cNvSpPr/>
          <p:nvPr/>
        </p:nvSpPr>
        <p:spPr>
          <a:xfrm>
            <a:off x="1857356" y="214290"/>
            <a:ext cx="6286544" cy="714380"/>
          </a:xfrm>
          <a:prstGeom prst="roundRect">
            <a:avLst/>
          </a:prstGeom>
          <a:solidFill>
            <a:srgbClr val="FFFFCC"/>
          </a:solidFill>
          <a:ln>
            <a:solidFill>
              <a:srgbClr val="EFEA0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n>
                  <a:solidFill>
                    <a:srgbClr val="0066FF"/>
                  </a:solidFill>
                </a:ln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МУНИЦИПАЛЬНЫЙ ДОЛГ</a:t>
            </a:r>
            <a:endParaRPr lang="ru-RU" dirty="0">
              <a:ln>
                <a:solidFill>
                  <a:srgbClr val="0066FF"/>
                </a:solidFill>
              </a:ln>
              <a:solidFill>
                <a:srgbClr val="0066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000496" y="1571612"/>
            <a:ext cx="4693466" cy="47705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600" dirty="0" smtClean="0">
                <a:ln>
                  <a:solidFill>
                    <a:srgbClr val="0F511F"/>
                  </a:solidFill>
                </a:ln>
                <a:solidFill>
                  <a:srgbClr val="0F511F"/>
                </a:solidFill>
                <a:latin typeface="Times New Roman" pitchFamily="18" charset="0"/>
                <a:cs typeface="Times New Roman" pitchFamily="18" charset="0"/>
              </a:rPr>
              <a:t>В 2023 году и плановом периоде 2024 и 2025 годов  муниципальным образованиям Хомутовского района Курской области предоставлять бюджетные кредиты из бюджета муниципального района для  частичного покрытия дефицитов местных бюджетов не планируется.</a:t>
            </a:r>
          </a:p>
          <a:p>
            <a:pPr algn="just"/>
            <a:r>
              <a:rPr lang="ru-RU" sz="1600" dirty="0" smtClean="0">
                <a:ln>
                  <a:solidFill>
                    <a:srgbClr val="0F511F"/>
                  </a:solidFill>
                </a:ln>
                <a:solidFill>
                  <a:srgbClr val="0F511F"/>
                </a:solidFill>
                <a:latin typeface="Times New Roman" pitchFamily="18" charset="0"/>
                <a:cs typeface="Times New Roman" pitchFamily="18" charset="0"/>
              </a:rPr>
              <a:t>Муниципальный район получение бюджетного кредита из областного бюджета в 2023 году планирует в сумме 5 700 000 рублей.</a:t>
            </a:r>
          </a:p>
          <a:p>
            <a:pPr algn="just"/>
            <a:r>
              <a:rPr lang="ru-RU" sz="1600" dirty="0" smtClean="0">
                <a:ln>
                  <a:solidFill>
                    <a:srgbClr val="0F511F"/>
                  </a:solidFill>
                </a:ln>
                <a:solidFill>
                  <a:srgbClr val="0F511F"/>
                </a:solidFill>
                <a:latin typeface="Times New Roman" pitchFamily="18" charset="0"/>
                <a:cs typeface="Times New Roman" pitchFamily="18" charset="0"/>
              </a:rPr>
              <a:t>Объем муниципального долга Хомутовского района установлен на 2023 год в сумме 26 072 050 рублей, на 2024 в сумме 26 829 010 рублей, на 2025 год в сумме 27 700 656 рублей. Верхний предел муниципального внутреннего долга </a:t>
            </a:r>
            <a:r>
              <a:rPr lang="ru-RU" sz="1600" dirty="0" err="1" smtClean="0">
                <a:ln>
                  <a:solidFill>
                    <a:srgbClr val="0F511F"/>
                  </a:solidFill>
                </a:ln>
                <a:solidFill>
                  <a:srgbClr val="0F511F"/>
                </a:solidFill>
                <a:latin typeface="Times New Roman" pitchFamily="18" charset="0"/>
                <a:cs typeface="Times New Roman" pitchFamily="18" charset="0"/>
              </a:rPr>
              <a:t>Хомутовского</a:t>
            </a:r>
            <a:r>
              <a:rPr lang="ru-RU" sz="1600" dirty="0" smtClean="0">
                <a:ln>
                  <a:solidFill>
                    <a:srgbClr val="0F511F"/>
                  </a:solidFill>
                </a:ln>
                <a:solidFill>
                  <a:srgbClr val="0F511F"/>
                </a:solidFill>
                <a:latin typeface="Times New Roman" pitchFamily="18" charset="0"/>
                <a:cs typeface="Times New Roman" pitchFamily="18" charset="0"/>
              </a:rPr>
              <a:t> района Курской области по состоянию на 01.01.2024 года запланирован в сумме 0  рублей, на 1 января 2025 года – в сумме 0 рублей, на 1 января 2026 года – в сумме 0 рублей что соответствует нормам бюджетного законодательства.</a:t>
            </a:r>
            <a:endParaRPr lang="ru-RU" sz="1600" dirty="0">
              <a:ln>
                <a:solidFill>
                  <a:srgbClr val="0F511F"/>
                </a:solidFill>
              </a:ln>
              <a:solidFill>
                <a:srgbClr val="0F511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d2e4235df80037af28db3965943722fe.jpg"/>
          <p:cNvPicPr>
            <a:picLocks noChangeAspect="1"/>
          </p:cNvPicPr>
          <p:nvPr/>
        </p:nvPicPr>
        <p:blipFill>
          <a:blip r:embed="rId4">
            <a:duotone>
              <a:schemeClr val="accent6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1" y="1142984"/>
            <a:ext cx="4000496" cy="49149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1142976" y="285728"/>
            <a:ext cx="800102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«Бюджет для граждан» в доступной для широкого круга пользователей форме раскрывает информацию об особенностях формирования бюджета на предстоящий период</a:t>
            </a: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Рисунок 9" descr="img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142976" cy="1428736"/>
          </a:xfrm>
          <a:prstGeom prst="rect">
            <a:avLst/>
          </a:prstGeom>
        </p:spPr>
      </p:pic>
      <p:sp>
        <p:nvSpPr>
          <p:cNvPr id="12" name="Прямоугольник 11"/>
          <p:cNvSpPr/>
          <p:nvPr/>
        </p:nvSpPr>
        <p:spPr>
          <a:xfrm>
            <a:off x="2714612" y="1379577"/>
            <a:ext cx="4429124" cy="54784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0F511F"/>
                </a:solidFill>
                <a:latin typeface="Times New Roman" pitchFamily="18" charset="0"/>
                <a:cs typeface="Times New Roman" pitchFamily="18" charset="0"/>
              </a:rPr>
              <a:t>Подготовлено  финансово-экономическим управлением  Администрации </a:t>
            </a:r>
            <a:r>
              <a:rPr lang="ru-RU" b="1" dirty="0" err="1" smtClean="0">
                <a:solidFill>
                  <a:srgbClr val="0F511F"/>
                </a:solidFill>
                <a:latin typeface="Times New Roman" pitchFamily="18" charset="0"/>
                <a:cs typeface="Times New Roman" pitchFamily="18" charset="0"/>
              </a:rPr>
              <a:t>Хомутовского</a:t>
            </a:r>
            <a:r>
              <a:rPr lang="ru-RU" b="1" dirty="0" smtClean="0">
                <a:solidFill>
                  <a:srgbClr val="0F511F"/>
                </a:solidFill>
                <a:latin typeface="Times New Roman" pitchFamily="18" charset="0"/>
                <a:cs typeface="Times New Roman" pitchFamily="18" charset="0"/>
              </a:rPr>
              <a:t> района Курской области</a:t>
            </a:r>
          </a:p>
          <a:p>
            <a:pPr algn="ctr"/>
            <a:r>
              <a:rPr lang="ru-RU" sz="1400" b="1" dirty="0" smtClean="0">
                <a:solidFill>
                  <a:srgbClr val="0F511F"/>
                </a:solidFill>
                <a:latin typeface="Times New Roman" pitchFamily="18" charset="0"/>
                <a:cs typeface="Times New Roman" pitchFamily="18" charset="0"/>
              </a:rPr>
              <a:t>307540     Курская область</a:t>
            </a:r>
          </a:p>
          <a:p>
            <a:pPr algn="ctr"/>
            <a:r>
              <a:rPr lang="ru-RU" sz="1400" b="1" dirty="0" smtClean="0">
                <a:solidFill>
                  <a:srgbClr val="0F511F"/>
                </a:solidFill>
                <a:latin typeface="Times New Roman" pitchFamily="18" charset="0"/>
                <a:cs typeface="Times New Roman" pitchFamily="18" charset="0"/>
              </a:rPr>
              <a:t>п. Хомутовка, ул. Советская,14</a:t>
            </a:r>
          </a:p>
          <a:p>
            <a:pPr algn="ctr"/>
            <a:r>
              <a:rPr lang="ru-RU" sz="1600" b="1" dirty="0" smtClean="0">
                <a:solidFill>
                  <a:srgbClr val="0F511F"/>
                </a:solidFill>
                <a:latin typeface="Times New Roman" pitchFamily="18" charset="0"/>
                <a:cs typeface="Times New Roman" pitchFamily="18" charset="0"/>
              </a:rPr>
              <a:t>Начальник:  </a:t>
            </a:r>
            <a:r>
              <a:rPr lang="ru-RU" sz="1600" b="1" dirty="0" err="1" smtClean="0">
                <a:solidFill>
                  <a:srgbClr val="0F511F"/>
                </a:solidFill>
                <a:latin typeface="Times New Roman" pitchFamily="18" charset="0"/>
                <a:cs typeface="Times New Roman" pitchFamily="18" charset="0"/>
              </a:rPr>
              <a:t>Деменчукова</a:t>
            </a:r>
            <a:r>
              <a:rPr lang="ru-RU" sz="1600" b="1" dirty="0" smtClean="0">
                <a:solidFill>
                  <a:srgbClr val="0F511F"/>
                </a:solidFill>
                <a:latin typeface="Times New Roman" pitchFamily="18" charset="0"/>
                <a:cs typeface="Times New Roman" pitchFamily="18" charset="0"/>
              </a:rPr>
              <a:t> Любовь Петровна</a:t>
            </a:r>
          </a:p>
          <a:p>
            <a:pPr algn="ctr"/>
            <a:r>
              <a:rPr lang="ru-RU" b="1" dirty="0" smtClean="0">
                <a:solidFill>
                  <a:srgbClr val="0F511F"/>
                </a:solidFill>
                <a:latin typeface="Times New Roman" pitchFamily="18" charset="0"/>
                <a:cs typeface="Times New Roman" pitchFamily="18" charset="0"/>
              </a:rPr>
              <a:t>Тел. +7(47137) 2-14-43  </a:t>
            </a:r>
            <a:endParaRPr lang="en-US" b="1" dirty="0" smtClean="0">
              <a:solidFill>
                <a:srgbClr val="0F511F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b="1" dirty="0" smtClean="0">
                <a:solidFill>
                  <a:srgbClr val="0F511F"/>
                </a:solidFill>
                <a:latin typeface="Times New Roman" pitchFamily="18" charset="0"/>
                <a:cs typeface="Times New Roman" pitchFamily="18" charset="0"/>
              </a:rPr>
              <a:t>e-mail</a:t>
            </a:r>
            <a:r>
              <a:rPr lang="ru-RU" b="1" dirty="0" smtClean="0">
                <a:solidFill>
                  <a:srgbClr val="0F511F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r>
              <a:rPr lang="en-US" b="1" dirty="0" smtClean="0">
                <a:solidFill>
                  <a:srgbClr val="0F511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smtClean="0">
                <a:solidFill>
                  <a:srgbClr val="0F511F"/>
                </a:solidFill>
                <a:latin typeface="Times New Roman" pitchFamily="18" charset="0"/>
                <a:cs typeface="Times New Roman" pitchFamily="18" charset="0"/>
                <a:hlinkClick r:id="rId3"/>
              </a:rPr>
              <a:t>rifin37@</a:t>
            </a:r>
            <a:r>
              <a:rPr lang="ru-RU" b="1" dirty="0" smtClean="0">
                <a:solidFill>
                  <a:srgbClr val="0F511F"/>
                </a:solidFill>
                <a:latin typeface="Times New Roman" pitchFamily="18" charset="0"/>
                <a:cs typeface="Times New Roman" pitchFamily="18" charset="0"/>
                <a:hlinkClick r:id="rId3"/>
              </a:rPr>
              <a:t>у</a:t>
            </a:r>
            <a:r>
              <a:rPr lang="en-US" b="1" dirty="0" smtClean="0">
                <a:solidFill>
                  <a:srgbClr val="0F511F"/>
                </a:solidFill>
                <a:latin typeface="Times New Roman" pitchFamily="18" charset="0"/>
                <a:cs typeface="Times New Roman" pitchFamily="18" charset="0"/>
                <a:hlinkClick r:id="rId3"/>
              </a:rPr>
              <a:t>andex.ru</a:t>
            </a:r>
            <a:endParaRPr lang="ru-RU" b="1" dirty="0" smtClean="0">
              <a:solidFill>
                <a:srgbClr val="0F511F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b="1" dirty="0" smtClean="0">
              <a:solidFill>
                <a:srgbClr val="0F511F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b="1" dirty="0" smtClean="0">
                <a:solidFill>
                  <a:srgbClr val="0F511F"/>
                </a:solidFill>
                <a:latin typeface="Times New Roman" pitchFamily="18" charset="0"/>
                <a:cs typeface="Times New Roman" pitchFamily="18" charset="0"/>
              </a:rPr>
              <a:t>График работы</a:t>
            </a:r>
          </a:p>
          <a:p>
            <a:pPr algn="ctr"/>
            <a:r>
              <a:rPr lang="ru-RU" b="1" dirty="0" smtClean="0">
                <a:solidFill>
                  <a:srgbClr val="0F511F"/>
                </a:solidFill>
                <a:latin typeface="Times New Roman" pitchFamily="18" charset="0"/>
                <a:cs typeface="Times New Roman" pitchFamily="18" charset="0"/>
              </a:rPr>
              <a:t>понедельник-пятница: с 9:00 до 18:00</a:t>
            </a:r>
          </a:p>
          <a:p>
            <a:pPr algn="ctr"/>
            <a:r>
              <a:rPr lang="ru-RU" b="1" dirty="0" smtClean="0">
                <a:solidFill>
                  <a:srgbClr val="0F511F"/>
                </a:solidFill>
                <a:latin typeface="Times New Roman" pitchFamily="18" charset="0"/>
                <a:cs typeface="Times New Roman" pitchFamily="18" charset="0"/>
              </a:rPr>
              <a:t>суббота, воскресенье – выходные дни</a:t>
            </a:r>
          </a:p>
          <a:p>
            <a:pPr algn="ctr"/>
            <a:endParaRPr lang="en-US" b="1" dirty="0" smtClean="0">
              <a:solidFill>
                <a:srgbClr val="0F511F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Размещено на сайте </a:t>
            </a:r>
            <a:r>
              <a:rPr lang="en-US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http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r>
              <a:rPr lang="en-US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// </a:t>
            </a:r>
            <a:r>
              <a:rPr lang="ru-RU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хомутовский-район.рф</a:t>
            </a:r>
            <a:endParaRPr lang="ru-RU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раздел: финансово-экономическое управление</a:t>
            </a:r>
          </a:p>
          <a:p>
            <a:pPr algn="ctr"/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подраздел: Бюджет для граждан</a:t>
            </a:r>
          </a:p>
          <a:p>
            <a:pPr algn="ctr"/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99592" y="0"/>
            <a:ext cx="6696744" cy="6678751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algn="ctr"/>
            <a:endParaRPr lang="ru-RU" sz="2000" b="1" i="1" dirty="0" smtClean="0">
              <a:solidFill>
                <a:srgbClr val="C00000"/>
              </a:solidFill>
            </a:endParaRPr>
          </a:p>
          <a:p>
            <a:pPr algn="ctr"/>
            <a:r>
              <a:rPr lang="ru-RU" sz="2400" b="1" i="1" dirty="0" smtClean="0">
                <a:solidFill>
                  <a:srgbClr val="C00000"/>
                </a:solidFill>
              </a:rPr>
              <a:t>Уважаемые жители и гости </a:t>
            </a:r>
            <a:r>
              <a:rPr lang="ru-RU" sz="2400" b="1" i="1" dirty="0" err="1" smtClean="0">
                <a:solidFill>
                  <a:srgbClr val="C00000"/>
                </a:solidFill>
              </a:rPr>
              <a:t>Хомутовского</a:t>
            </a:r>
            <a:r>
              <a:rPr lang="ru-RU" sz="2400" b="1" i="1" dirty="0" smtClean="0">
                <a:solidFill>
                  <a:srgbClr val="C00000"/>
                </a:solidFill>
              </a:rPr>
              <a:t> района!</a:t>
            </a:r>
            <a:br>
              <a:rPr lang="ru-RU" sz="2400" b="1" i="1" dirty="0" smtClean="0">
                <a:solidFill>
                  <a:srgbClr val="C00000"/>
                </a:solidFill>
              </a:rPr>
            </a:br>
            <a:r>
              <a:rPr lang="ru-RU" sz="2400" b="1" i="1" dirty="0" smtClean="0">
                <a:solidFill>
                  <a:srgbClr val="C00000"/>
                </a:solidFill>
              </a:rPr>
              <a:t>Обращаем Ваше внимание, что презентация «Бюджет для граждан» составлена в соответствии с утвержденным решением Представительного Собрания</a:t>
            </a:r>
            <a:br>
              <a:rPr lang="ru-RU" sz="2400" b="1" i="1" dirty="0" smtClean="0">
                <a:solidFill>
                  <a:srgbClr val="C00000"/>
                </a:solidFill>
              </a:rPr>
            </a:br>
            <a:r>
              <a:rPr lang="ru-RU" sz="2400" b="1" i="1" dirty="0" err="1" smtClean="0">
                <a:solidFill>
                  <a:srgbClr val="C00000"/>
                </a:solidFill>
              </a:rPr>
              <a:t>Хомутовского</a:t>
            </a:r>
            <a:r>
              <a:rPr lang="ru-RU" sz="2400" b="1" i="1" dirty="0" smtClean="0">
                <a:solidFill>
                  <a:srgbClr val="C00000"/>
                </a:solidFill>
              </a:rPr>
              <a:t> района Курской области  от 20.12.2022 г № 33/350 «О бюджете муниципального района «</a:t>
            </a:r>
            <a:r>
              <a:rPr lang="ru-RU" sz="2400" b="1" i="1" dirty="0" err="1" smtClean="0">
                <a:solidFill>
                  <a:srgbClr val="C00000"/>
                </a:solidFill>
              </a:rPr>
              <a:t>Хомутовский</a:t>
            </a:r>
            <a:r>
              <a:rPr lang="ru-RU" sz="2400" b="1" i="1" dirty="0" smtClean="0">
                <a:solidFill>
                  <a:srgbClr val="C00000"/>
                </a:solidFill>
              </a:rPr>
              <a:t> район» Курской области на 2023 год и на плановый период 2024 и 2025 годы».  С решением (и приложениями к решению)  можно  ознакомиться на официальном сайте </a:t>
            </a:r>
            <a:r>
              <a:rPr lang="ru-RU" sz="2400" b="1" i="1" dirty="0" err="1" smtClean="0">
                <a:solidFill>
                  <a:srgbClr val="C00000"/>
                </a:solidFill>
              </a:rPr>
              <a:t>Хомутовского</a:t>
            </a:r>
            <a:r>
              <a:rPr lang="ru-RU" sz="2400" b="1" i="1" dirty="0" smtClean="0">
                <a:solidFill>
                  <a:srgbClr val="C00000"/>
                </a:solidFill>
              </a:rPr>
              <a:t> района Курской области в разделе «Представительное Собрание» подразделе «Решения</a:t>
            </a:r>
            <a:r>
              <a:rPr lang="ru-RU" sz="2000" b="1" i="1" dirty="0" smtClean="0">
                <a:solidFill>
                  <a:srgbClr val="C00000"/>
                </a:solidFill>
              </a:rPr>
              <a:t>».</a:t>
            </a:r>
            <a:endParaRPr lang="ru-RU" sz="2000" b="1" i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071670" y="1000108"/>
            <a:ext cx="5572164" cy="5016758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ru-RU" sz="4000" i="1" dirty="0" smtClean="0">
                <a:solidFill>
                  <a:srgbClr val="C00000"/>
                </a:solidFill>
              </a:rPr>
              <a:t>   </a:t>
            </a:r>
            <a:r>
              <a:rPr lang="ru-RU" sz="4000" b="1" i="1" dirty="0" smtClean="0">
                <a:solidFill>
                  <a:srgbClr val="C00000"/>
                </a:solidFill>
              </a:rPr>
              <a:t>СПАСИБО,</a:t>
            </a:r>
            <a:br>
              <a:rPr lang="ru-RU" sz="4000" b="1" i="1" dirty="0" smtClean="0">
                <a:solidFill>
                  <a:srgbClr val="C00000"/>
                </a:solidFill>
              </a:rPr>
            </a:br>
            <a:r>
              <a:rPr lang="ru-RU" sz="4000" b="1" i="1" dirty="0" smtClean="0">
                <a:solidFill>
                  <a:srgbClr val="C00000"/>
                </a:solidFill>
              </a:rPr>
              <a:t>ЧТО ПОСЕТИЛИ</a:t>
            </a:r>
            <a:br>
              <a:rPr lang="ru-RU" sz="4000" b="1" i="1" dirty="0" smtClean="0">
                <a:solidFill>
                  <a:srgbClr val="C00000"/>
                </a:solidFill>
              </a:rPr>
            </a:br>
            <a:r>
              <a:rPr lang="ru-RU" sz="4000" b="1" i="1" dirty="0" smtClean="0">
                <a:solidFill>
                  <a:srgbClr val="C00000"/>
                </a:solidFill>
              </a:rPr>
              <a:t>ИНФОРМАЦИОННЫЙ РЕСУРС «БЮДЖЕТ ДЛЯ ГРАЖДАН» ХОМУТОВСКОГО РАЙОНА КУРСКОЙ ОБЛАСТИ</a:t>
            </a:r>
            <a:endParaRPr lang="ru-RU" sz="4000" b="1" i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52319042.jpg"/>
          <p:cNvPicPr>
            <a:picLocks noChangeAspect="1"/>
          </p:cNvPicPr>
          <p:nvPr/>
        </p:nvPicPr>
        <p:blipFill>
          <a:blip r:embed="rId3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785918" y="0"/>
            <a:ext cx="6357982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200" b="1" cap="all" dirty="0" smtClean="0">
                <a:ln w="9000" cmpd="sng">
                  <a:solidFill>
                    <a:schemeClr val="accent5">
                      <a:lumMod val="50000"/>
                    </a:schemeClr>
                  </a:solidFill>
                  <a:prstDash val="solid"/>
                </a:ln>
                <a:solidFill>
                  <a:schemeClr val="accent5">
                    <a:lumMod val="50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УЧАСТИЕ ОТДЕЛЬНОГО ГРАЖДАНИНА В </a:t>
            </a:r>
          </a:p>
          <a:p>
            <a:pPr algn="ctr"/>
            <a:r>
              <a:rPr lang="ru-RU" sz="2200" b="1" cap="all" dirty="0" smtClean="0">
                <a:ln w="9000" cmpd="sng">
                  <a:solidFill>
                    <a:schemeClr val="accent5">
                      <a:lumMod val="50000"/>
                    </a:schemeClr>
                  </a:solidFill>
                  <a:prstDash val="solid"/>
                </a:ln>
                <a:solidFill>
                  <a:schemeClr val="accent5">
                    <a:lumMod val="50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БЮДЖЕТНОМ ПРОЦЕССЕ</a:t>
            </a:r>
            <a:endParaRPr lang="ru-RU" sz="2200" b="1" cap="all" dirty="0">
              <a:ln w="9000" cmpd="sng">
                <a:solidFill>
                  <a:schemeClr val="accent5">
                    <a:lumMod val="50000"/>
                  </a:schemeClr>
                </a:solidFill>
                <a:prstDash val="solid"/>
              </a:ln>
              <a:solidFill>
                <a:schemeClr val="accent5">
                  <a:lumMod val="50000"/>
                </a:schemeClr>
              </a:soli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286116" y="785794"/>
            <a:ext cx="5643570" cy="1015663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n>
                  <a:solidFill>
                    <a:schemeClr val="accent6">
                      <a:lumMod val="50000"/>
                    </a:schemeClr>
                  </a:solidFill>
                </a:ln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Публичные слушания по  бюджету</a:t>
            </a:r>
          </a:p>
          <a:p>
            <a:pPr algn="ctr"/>
            <a:r>
              <a:rPr lang="ru-RU" sz="2000" b="1" dirty="0" smtClean="0">
                <a:ln>
                  <a:solidFill>
                    <a:schemeClr val="accent6">
                      <a:lumMod val="50000"/>
                    </a:schemeClr>
                  </a:solidFill>
                </a:ln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муниципального района  </a:t>
            </a:r>
          </a:p>
          <a:p>
            <a:pPr algn="ctr"/>
            <a:r>
              <a:rPr lang="ru-RU" sz="2000" b="1" dirty="0" smtClean="0">
                <a:ln>
                  <a:solidFill>
                    <a:schemeClr val="accent6">
                      <a:lumMod val="50000"/>
                    </a:schemeClr>
                  </a:solidFill>
                </a:ln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000" b="1" dirty="0" err="1" smtClean="0">
                <a:ln>
                  <a:solidFill>
                    <a:schemeClr val="accent6">
                      <a:lumMod val="50000"/>
                    </a:schemeClr>
                  </a:solidFill>
                </a:ln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Хомутовский</a:t>
            </a:r>
            <a:r>
              <a:rPr lang="ru-RU" sz="2000" b="1" dirty="0" smtClean="0">
                <a:ln>
                  <a:solidFill>
                    <a:schemeClr val="accent6">
                      <a:lumMod val="50000"/>
                    </a:schemeClr>
                  </a:solidFill>
                </a:ln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район» Курской области</a:t>
            </a:r>
            <a:endParaRPr lang="ru-RU" sz="2000" b="1" dirty="0">
              <a:ln>
                <a:solidFill>
                  <a:schemeClr val="accent6">
                    <a:lumMod val="50000"/>
                  </a:schemeClr>
                </a:solidFill>
              </a:ln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643306" y="1857364"/>
            <a:ext cx="5572132" cy="1015663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n>
                  <a:solidFill>
                    <a:schemeClr val="accent6">
                      <a:lumMod val="50000"/>
                    </a:schemeClr>
                  </a:solidFill>
                </a:ln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Публичные слушания по отчету об</a:t>
            </a:r>
          </a:p>
          <a:p>
            <a:pPr algn="ctr"/>
            <a:r>
              <a:rPr lang="ru-RU" sz="2000" b="1" dirty="0" smtClean="0">
                <a:ln>
                  <a:solidFill>
                    <a:schemeClr val="accent6">
                      <a:lumMod val="50000"/>
                    </a:schemeClr>
                  </a:solidFill>
                </a:ln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исполнении бюджета муниципального района «</a:t>
            </a:r>
            <a:r>
              <a:rPr lang="ru-RU" sz="2000" b="1" dirty="0" err="1" smtClean="0">
                <a:ln>
                  <a:solidFill>
                    <a:schemeClr val="accent6">
                      <a:lumMod val="50000"/>
                    </a:schemeClr>
                  </a:solidFill>
                </a:ln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Хомутовский</a:t>
            </a:r>
            <a:r>
              <a:rPr lang="ru-RU" sz="2000" b="1" dirty="0" smtClean="0">
                <a:ln>
                  <a:solidFill>
                    <a:schemeClr val="accent6">
                      <a:lumMod val="50000"/>
                    </a:schemeClr>
                  </a:solidFill>
                </a:ln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район» Курской области</a:t>
            </a:r>
            <a:endParaRPr lang="ru-RU" sz="2000" b="1" dirty="0">
              <a:ln>
                <a:solidFill>
                  <a:schemeClr val="accent6">
                    <a:lumMod val="50000"/>
                  </a:schemeClr>
                </a:solidFill>
              </a:ln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Рисунок 9" descr="галочка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143108" y="785794"/>
            <a:ext cx="1071570" cy="714380"/>
          </a:xfrm>
          <a:prstGeom prst="rect">
            <a:avLst/>
          </a:prstGeom>
          <a:ln>
            <a:solidFill>
              <a:schemeClr val="accent5">
                <a:lumMod val="50000"/>
              </a:schemeClr>
            </a:solidFill>
          </a:ln>
        </p:spPr>
      </p:pic>
      <p:pic>
        <p:nvPicPr>
          <p:cNvPr id="12" name="Рисунок 11" descr="галочка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500298" y="1785926"/>
            <a:ext cx="1071570" cy="1000132"/>
          </a:xfrm>
          <a:prstGeom prst="rect">
            <a:avLst/>
          </a:prstGeom>
          <a:ln>
            <a:solidFill>
              <a:schemeClr val="accent5">
                <a:lumMod val="50000"/>
              </a:schemeClr>
            </a:solidFill>
          </a:ln>
        </p:spPr>
      </p:pic>
      <p:sp>
        <p:nvSpPr>
          <p:cNvPr id="13" name="Скругленный прямоугольник 12"/>
          <p:cNvSpPr/>
          <p:nvPr/>
        </p:nvSpPr>
        <p:spPr>
          <a:xfrm>
            <a:off x="0" y="5000636"/>
            <a:ext cx="6715140" cy="1857364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rgbClr val="0F511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n>
                  <a:solidFill>
                    <a:schemeClr val="tx2">
                      <a:lumMod val="50000"/>
                    </a:schemeClr>
                  </a:solidFill>
                </a:ln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Информация о дате и месте проведения публичных слушаний , проекты обсуждаемых документов публикуются на сайте  Администрации Хомутовского района Курской области</a:t>
            </a:r>
          </a:p>
          <a:p>
            <a:pPr algn="ctr"/>
            <a:r>
              <a:rPr lang="en-US" sz="2000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http://</a:t>
            </a:r>
            <a:r>
              <a:rPr lang="ru-RU" sz="2000" dirty="0" err="1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хомутовский-район.рф</a:t>
            </a:r>
            <a:endParaRPr lang="ru-RU" sz="2000" dirty="0">
              <a:ln>
                <a:solidFill>
                  <a:srgbClr val="FF0000"/>
                </a:solidFill>
              </a:ln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" name="Рисунок 13" descr="v__TxdmIcLU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715108" y="5000636"/>
            <a:ext cx="2428892" cy="1857364"/>
          </a:xfrm>
          <a:prstGeom prst="roundRect">
            <a:avLst>
              <a:gd name="adj" fmla="val 16667"/>
            </a:avLst>
          </a:prstGeom>
          <a:ln>
            <a:solidFill>
              <a:srgbClr val="0F511F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5" name="Рисунок 14" descr="hYTDrEmyXoM.jp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00100" y="2285992"/>
            <a:ext cx="1500166" cy="121444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6" name="Рисунок 15" descr="depositphotos_33075905-Multicolored-people-sitting-at-a-round-table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642910" y="1357298"/>
            <a:ext cx="1428728" cy="8572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8" name="Выноска 2 17"/>
          <p:cNvSpPr/>
          <p:nvPr/>
        </p:nvSpPr>
        <p:spPr>
          <a:xfrm>
            <a:off x="2214546" y="2857496"/>
            <a:ext cx="7072330" cy="2143140"/>
          </a:xfrm>
          <a:prstGeom prst="borderCallout2">
            <a:avLst>
              <a:gd name="adj1" fmla="val 48601"/>
              <a:gd name="adj2" fmla="val 437"/>
              <a:gd name="adj3" fmla="val 43867"/>
              <a:gd name="adj4" fmla="val -6078"/>
              <a:gd name="adj5" fmla="val 63368"/>
              <a:gd name="adj6" fmla="val -9485"/>
            </a:avLst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dirty="0" smtClean="0">
              <a:ln>
                <a:solidFill>
                  <a:srgbClr val="C00000"/>
                </a:solidFill>
              </a:ln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b="1" dirty="0" smtClean="0">
                <a:ln>
                  <a:solidFill>
                    <a:srgbClr val="C00000"/>
                  </a:solidFill>
                </a:ln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Публичные слушания организуются и проводятся с целью выявления мнения населения по проекту бюджета и по отчету об исполнении бюджета.</a:t>
            </a:r>
          </a:p>
          <a:p>
            <a:pPr algn="ctr"/>
            <a:r>
              <a:rPr lang="ru-RU" b="1" dirty="0" smtClean="0">
                <a:ln>
                  <a:solidFill>
                    <a:srgbClr val="C00000"/>
                  </a:solidFill>
                </a:ln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Цели публичных слушаний:</a:t>
            </a:r>
          </a:p>
          <a:p>
            <a:pPr algn="ctr">
              <a:buFont typeface="Wingdings" pitchFamily="2" charset="2"/>
              <a:buChar char="Ø"/>
            </a:pPr>
            <a:r>
              <a:rPr lang="ru-RU" dirty="0" smtClean="0">
                <a:ln>
                  <a:solidFill>
                    <a:srgbClr val="0F511F"/>
                  </a:solidFill>
                </a:ln>
                <a:solidFill>
                  <a:srgbClr val="0F511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dirty="0" smtClean="0">
                <a:ln>
                  <a:solidFill>
                    <a:srgbClr val="0F511F"/>
                  </a:solidFill>
                </a:ln>
                <a:solidFill>
                  <a:srgbClr val="0F511F"/>
                </a:solidFill>
                <a:latin typeface="Times New Roman" pitchFamily="18" charset="0"/>
                <a:cs typeface="Times New Roman" pitchFamily="18" charset="0"/>
              </a:rPr>
              <a:t>Достижение разумного баланса между возможностями бюджета и потребностями в расходах;</a:t>
            </a:r>
          </a:p>
          <a:p>
            <a:pPr algn="ctr">
              <a:buFont typeface="Wingdings" pitchFamily="2" charset="2"/>
              <a:buChar char="Ø"/>
            </a:pPr>
            <a:r>
              <a:rPr lang="ru-RU" dirty="0" smtClean="0">
                <a:ln>
                  <a:solidFill>
                    <a:srgbClr val="0F511F"/>
                  </a:solidFill>
                </a:ln>
                <a:solidFill>
                  <a:srgbClr val="0F511F"/>
                </a:solidFill>
                <a:latin typeface="Times New Roman" pitchFamily="18" charset="0"/>
                <a:cs typeface="Times New Roman" pitchFamily="18" charset="0"/>
              </a:rPr>
              <a:t>Развитие гласности и прозрачности бюджета;</a:t>
            </a:r>
          </a:p>
          <a:p>
            <a:pPr algn="ctr">
              <a:buFont typeface="Wingdings" pitchFamily="2" charset="2"/>
              <a:buChar char="Ø"/>
            </a:pPr>
            <a:r>
              <a:rPr lang="ru-RU" dirty="0" smtClean="0">
                <a:ln>
                  <a:solidFill>
                    <a:srgbClr val="0F511F"/>
                  </a:solidFill>
                </a:ln>
                <a:solidFill>
                  <a:srgbClr val="0F511F"/>
                </a:solidFill>
                <a:latin typeface="Times New Roman" pitchFamily="18" charset="0"/>
                <a:cs typeface="Times New Roman" pitchFamily="18" charset="0"/>
              </a:rPr>
              <a:t>Вовлечение населения в процесс формирования бюджета</a:t>
            </a:r>
            <a:r>
              <a:rPr lang="ru-RU" dirty="0" smtClean="0">
                <a:ln>
                  <a:solidFill>
                    <a:srgbClr val="0F511F"/>
                  </a:solidFill>
                </a:ln>
                <a:solidFill>
                  <a:srgbClr val="0F511F"/>
                </a:solidFill>
              </a:rPr>
              <a:t>.</a:t>
            </a:r>
            <a:endParaRPr lang="ru-RU" dirty="0">
              <a:ln>
                <a:solidFill>
                  <a:srgbClr val="0F511F"/>
                </a:solidFill>
              </a:ln>
              <a:solidFill>
                <a:srgbClr val="0F511F"/>
              </a:solidFill>
            </a:endParaRPr>
          </a:p>
        </p:txBody>
      </p:sp>
      <p:pic>
        <p:nvPicPr>
          <p:cNvPr id="19" name="Рисунок 18" descr="rash-272x272.jpg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0" y="3500438"/>
            <a:ext cx="1285852" cy="1357322"/>
          </a:xfrm>
          <a:prstGeom prst="rect">
            <a:avLst/>
          </a:prstGeom>
          <a:ln>
            <a:solidFill>
              <a:srgbClr val="FF000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4154.jpg"/>
          <p:cNvPicPr>
            <a:picLocks noChangeAspect="1"/>
          </p:cNvPicPr>
          <p:nvPr/>
        </p:nvPicPr>
        <p:blipFill>
          <a:blip r:embed="rId2">
            <a:duotone>
              <a:schemeClr val="accent4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928794" y="214290"/>
            <a:ext cx="656022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3200" dirty="0" smtClean="0">
                <a:ln>
                  <a:solidFill>
                    <a:srgbClr val="C00000"/>
                  </a:solidFill>
                </a:ln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БЮДЖЕТНАЯ ТЕРМИНОЛОГИЯ</a:t>
            </a:r>
            <a:endParaRPr lang="ru-RU" sz="3200" dirty="0">
              <a:ln>
                <a:solidFill>
                  <a:srgbClr val="C00000"/>
                </a:solidFill>
              </a:ln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0" y="1928802"/>
            <a:ext cx="2286016" cy="1128714"/>
          </a:xfrm>
          <a:prstGeom prst="ellipse">
            <a:avLst/>
          </a:prstGeom>
          <a:solidFill>
            <a:srgbClr val="C00000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БЮДЖЕТ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Выноска 1 7"/>
          <p:cNvSpPr/>
          <p:nvPr/>
        </p:nvSpPr>
        <p:spPr>
          <a:xfrm>
            <a:off x="3071802" y="857232"/>
            <a:ext cx="4714908" cy="1071570"/>
          </a:xfrm>
          <a:prstGeom prst="borderCallout1">
            <a:avLst>
              <a:gd name="adj1" fmla="val 20611"/>
              <a:gd name="adj2" fmla="val -280"/>
              <a:gd name="adj3" fmla="val 104276"/>
              <a:gd name="adj4" fmla="val -29565"/>
            </a:avLst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1600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Фонд денежных средств, предназначенный для финансирования функций местного самоуправления (местный уровень)</a:t>
            </a:r>
            <a:endParaRPr lang="ru-RU" sz="1600" dirty="0">
              <a:ln>
                <a:solidFill>
                  <a:srgbClr val="002060"/>
                </a:solidFill>
              </a:ln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Выноска 1 9"/>
          <p:cNvSpPr/>
          <p:nvPr/>
        </p:nvSpPr>
        <p:spPr>
          <a:xfrm>
            <a:off x="3000364" y="2428868"/>
            <a:ext cx="4714908" cy="1214446"/>
          </a:xfrm>
          <a:prstGeom prst="borderCallout1">
            <a:avLst>
              <a:gd name="adj1" fmla="val 79178"/>
              <a:gd name="adj2" fmla="val 532"/>
              <a:gd name="adj3" fmla="val 44615"/>
              <a:gd name="adj4" fmla="val -26346"/>
            </a:avLst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1600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Представляет собой главный финансовый документ района, утверждаемый Представительным собранием Хомутовского  района Курской области</a:t>
            </a:r>
            <a:endParaRPr lang="ru-RU" sz="1600" dirty="0">
              <a:ln>
                <a:solidFill>
                  <a:srgbClr val="002060"/>
                </a:solidFill>
              </a:ln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" name="Рисунок 10" descr="image_1384915879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15272" y="2428868"/>
            <a:ext cx="1428728" cy="1214446"/>
          </a:xfrm>
          <a:prstGeom prst="rect">
            <a:avLst/>
          </a:prstGeom>
          <a:ln>
            <a:solidFill>
              <a:schemeClr val="accent6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13" name="Рисунок 12" descr="images (8)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15272" y="857232"/>
            <a:ext cx="1428728" cy="1071570"/>
          </a:xfrm>
          <a:prstGeom prst="rect">
            <a:avLst/>
          </a:prstGeom>
          <a:ln>
            <a:solidFill>
              <a:schemeClr val="accent6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</p:pic>
      <p:sp>
        <p:nvSpPr>
          <p:cNvPr id="25" name="Скругленный прямоугольник 24"/>
          <p:cNvSpPr/>
          <p:nvPr/>
        </p:nvSpPr>
        <p:spPr>
          <a:xfrm>
            <a:off x="571472" y="6072206"/>
            <a:ext cx="8572528" cy="785794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457200" algn="just"/>
            <a:r>
              <a:rPr lang="ru-RU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Бюджет  Хомутовского района Курской области утверждается на 2023 год и плановый период 2024 и 2025 годов</a:t>
            </a:r>
            <a:endParaRPr lang="ru-RU" dirty="0">
              <a:ln>
                <a:solidFill>
                  <a:srgbClr val="FF0000"/>
                </a:solidFill>
              </a:ln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Выноска 1 11"/>
          <p:cNvSpPr/>
          <p:nvPr/>
        </p:nvSpPr>
        <p:spPr>
          <a:xfrm>
            <a:off x="3000364" y="4071942"/>
            <a:ext cx="4714908" cy="642942"/>
          </a:xfrm>
          <a:prstGeom prst="borderCallout1">
            <a:avLst>
              <a:gd name="adj1" fmla="val 49937"/>
              <a:gd name="adj2" fmla="val -807"/>
              <a:gd name="adj3" fmla="val 50125"/>
              <a:gd name="adj4" fmla="val -36306"/>
            </a:avLst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Имеет юридическую силу</a:t>
            </a:r>
            <a:endParaRPr lang="ru-RU" sz="1600" dirty="0">
              <a:ln>
                <a:solidFill>
                  <a:srgbClr val="002060"/>
                </a:solidFill>
              </a:ln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Выноска 1 13"/>
          <p:cNvSpPr/>
          <p:nvPr/>
        </p:nvSpPr>
        <p:spPr>
          <a:xfrm>
            <a:off x="3000364" y="4929198"/>
            <a:ext cx="4714908" cy="612648"/>
          </a:xfrm>
          <a:prstGeom prst="borderCallout1">
            <a:avLst>
              <a:gd name="adj1" fmla="val 49937"/>
              <a:gd name="adj2" fmla="val -807"/>
              <a:gd name="adj3" fmla="val 50125"/>
              <a:gd name="adj4" fmla="val -36306"/>
            </a:avLst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Администрация Хомутовского района Курской области организует его исполнение</a:t>
            </a:r>
            <a:endParaRPr lang="ru-RU" sz="1600" dirty="0">
              <a:ln>
                <a:solidFill>
                  <a:srgbClr val="002060"/>
                </a:solidFill>
              </a:ln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6" name="Прямая соединительная линия 15"/>
          <p:cNvCxnSpPr/>
          <p:nvPr/>
        </p:nvCxnSpPr>
        <p:spPr>
          <a:xfrm rot="5400000">
            <a:off x="213488" y="4143380"/>
            <a:ext cx="2143934" cy="794"/>
          </a:xfrm>
          <a:prstGeom prst="line">
            <a:avLst/>
          </a:prstGeom>
          <a:ln w="19050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7" name="Рисунок 26" descr="mol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7715272" y="4071942"/>
            <a:ext cx="1428728" cy="642942"/>
          </a:xfrm>
          <a:prstGeom prst="rect">
            <a:avLst/>
          </a:prstGeom>
          <a:ln w="19050">
            <a:solidFill>
              <a:schemeClr val="accent6">
                <a:lumMod val="50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415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928794" y="214290"/>
            <a:ext cx="656022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3200" dirty="0" smtClean="0">
                <a:ln>
                  <a:solidFill>
                    <a:srgbClr val="C00000"/>
                  </a:solidFill>
                </a:ln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БЮДЖЕТНАЯ ТЕРМИНОЛОГИЯ</a:t>
            </a:r>
            <a:endParaRPr lang="ru-RU" sz="3200" dirty="0">
              <a:ln>
                <a:solidFill>
                  <a:srgbClr val="C00000"/>
                </a:solidFill>
              </a:ln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0" y="1285860"/>
            <a:ext cx="9144000" cy="46166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ДОХОДЫ – РАСХОДЫ  = ДЕФИЦИТ (ПРОФИЦИТ)</a:t>
            </a:r>
            <a:endParaRPr lang="ru-RU" sz="2400" dirty="0">
              <a:ln>
                <a:solidFill>
                  <a:srgbClr val="FF0000"/>
                </a:solidFill>
              </a:ln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 rot="5400000">
            <a:off x="4465637" y="2035165"/>
            <a:ext cx="357190" cy="1588"/>
          </a:xfrm>
          <a:prstGeom prst="line">
            <a:avLst/>
          </a:prstGeom>
          <a:ln w="28575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rot="5400000">
            <a:off x="4465637" y="2535231"/>
            <a:ext cx="357190" cy="1588"/>
          </a:xfrm>
          <a:prstGeom prst="line">
            <a:avLst/>
          </a:prstGeom>
          <a:ln w="28575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 rot="5400000">
            <a:off x="4465637" y="3106735"/>
            <a:ext cx="357190" cy="1588"/>
          </a:xfrm>
          <a:prstGeom prst="line">
            <a:avLst/>
          </a:prstGeom>
          <a:ln w="28575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 rot="5400000">
            <a:off x="4465637" y="3678239"/>
            <a:ext cx="357190" cy="1588"/>
          </a:xfrm>
          <a:prstGeom prst="line">
            <a:avLst/>
          </a:prstGeom>
          <a:ln w="28575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rot="5400000">
            <a:off x="4465637" y="5464189"/>
            <a:ext cx="357190" cy="1588"/>
          </a:xfrm>
          <a:prstGeom prst="line">
            <a:avLst/>
          </a:prstGeom>
          <a:ln w="28575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 rot="5400000">
            <a:off x="4465637" y="4249743"/>
            <a:ext cx="357190" cy="1588"/>
          </a:xfrm>
          <a:prstGeom prst="line">
            <a:avLst/>
          </a:prstGeom>
          <a:ln w="28575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 rot="5400000">
            <a:off x="4465637" y="4749809"/>
            <a:ext cx="357190" cy="1588"/>
          </a:xfrm>
          <a:prstGeom prst="line">
            <a:avLst/>
          </a:prstGeom>
          <a:ln w="28575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1000100" y="1928802"/>
            <a:ext cx="2820452" cy="67710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ru-RU" sz="2000" b="1" dirty="0" smtClean="0">
                <a:ln>
                  <a:solidFill>
                    <a:srgbClr val="FF0000"/>
                  </a:solidFill>
                </a:ln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Дефицит</a:t>
            </a:r>
          </a:p>
          <a:p>
            <a:pPr algn="ctr"/>
            <a:r>
              <a:rPr lang="ru-RU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(расходы больше доходов)</a:t>
            </a:r>
            <a:endParaRPr lang="ru-RU" dirty="0">
              <a:ln>
                <a:solidFill>
                  <a:srgbClr val="002060"/>
                </a:solidFill>
              </a:ln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500694" y="1928802"/>
            <a:ext cx="2774094" cy="67710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ru-RU" sz="2000" b="1" dirty="0" err="1" smtClean="0">
                <a:ln>
                  <a:solidFill>
                    <a:srgbClr val="FF0000"/>
                  </a:solidFill>
                </a:ln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Профицит</a:t>
            </a:r>
            <a:endParaRPr lang="ru-RU" sz="2000" b="1" dirty="0" smtClean="0">
              <a:ln>
                <a:solidFill>
                  <a:srgbClr val="FF0000"/>
                </a:solidFill>
              </a:ln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(доходы больше расходов)</a:t>
            </a:r>
            <a:endParaRPr lang="ru-RU" dirty="0">
              <a:ln>
                <a:solidFill>
                  <a:srgbClr val="002060"/>
                </a:solidFill>
              </a:ln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Стрелка вниз 19"/>
          <p:cNvSpPr/>
          <p:nvPr/>
        </p:nvSpPr>
        <p:spPr>
          <a:xfrm>
            <a:off x="2143108" y="2643182"/>
            <a:ext cx="484632" cy="357190"/>
          </a:xfrm>
          <a:prstGeom prst="downArrow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n>
                <a:solidFill>
                  <a:srgbClr val="FFC000"/>
                </a:solidFill>
              </a:ln>
              <a:solidFill>
                <a:srgbClr val="FFC000"/>
              </a:solidFill>
            </a:endParaRPr>
          </a:p>
        </p:txBody>
      </p:sp>
      <p:sp>
        <p:nvSpPr>
          <p:cNvPr id="21" name="Стрелка вниз 20"/>
          <p:cNvSpPr/>
          <p:nvPr/>
        </p:nvSpPr>
        <p:spPr>
          <a:xfrm>
            <a:off x="6786578" y="2643182"/>
            <a:ext cx="484632" cy="357190"/>
          </a:xfrm>
          <a:prstGeom prst="downArrow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n>
                <a:solidFill>
                  <a:srgbClr val="FFC000"/>
                </a:solidFill>
              </a:ln>
              <a:solidFill>
                <a:srgbClr val="FFC000"/>
              </a:solidFill>
            </a:endParaRPr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285720" y="3071810"/>
            <a:ext cx="4071966" cy="928694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При превышении расходов над доходами принимается решение об источниках покрытия дефицита</a:t>
            </a:r>
            <a:endParaRPr lang="ru-RU" dirty="0">
              <a:ln>
                <a:solidFill>
                  <a:srgbClr val="002060"/>
                </a:solidFill>
              </a:ln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Стрелка вниз 22"/>
          <p:cNvSpPr/>
          <p:nvPr/>
        </p:nvSpPr>
        <p:spPr>
          <a:xfrm>
            <a:off x="1000100" y="4071942"/>
            <a:ext cx="484632" cy="357190"/>
          </a:xfrm>
          <a:prstGeom prst="downArrow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Стрелка вниз 23"/>
          <p:cNvSpPr/>
          <p:nvPr/>
        </p:nvSpPr>
        <p:spPr>
          <a:xfrm>
            <a:off x="3214678" y="4071942"/>
            <a:ext cx="484632" cy="357190"/>
          </a:xfrm>
          <a:prstGeom prst="downArrow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Скругленный прямоугольник 24"/>
          <p:cNvSpPr/>
          <p:nvPr/>
        </p:nvSpPr>
        <p:spPr>
          <a:xfrm>
            <a:off x="357158" y="4500570"/>
            <a:ext cx="1785950" cy="1143008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Кредиты из бюджета вышестоящего уровня</a:t>
            </a:r>
            <a:endParaRPr lang="ru-RU" dirty="0">
              <a:ln>
                <a:solidFill>
                  <a:srgbClr val="002060"/>
                </a:solidFill>
              </a:ln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" name="Скругленный прямоугольник 25"/>
          <p:cNvSpPr/>
          <p:nvPr/>
        </p:nvSpPr>
        <p:spPr>
          <a:xfrm>
            <a:off x="2500298" y="4500570"/>
            <a:ext cx="1857388" cy="1071570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Кредиты от кредитных организаций</a:t>
            </a:r>
            <a:endParaRPr lang="ru-RU" dirty="0">
              <a:ln>
                <a:solidFill>
                  <a:srgbClr val="002060"/>
                </a:solidFill>
              </a:ln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Скругленный прямоугольник 26"/>
          <p:cNvSpPr/>
          <p:nvPr/>
        </p:nvSpPr>
        <p:spPr>
          <a:xfrm>
            <a:off x="4857752" y="3071810"/>
            <a:ext cx="4071966" cy="928694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При превышении  доходов над расходами принимается решение как их использовать</a:t>
            </a:r>
            <a:endParaRPr lang="ru-RU" dirty="0">
              <a:ln>
                <a:solidFill>
                  <a:srgbClr val="002060"/>
                </a:solidFill>
              </a:ln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" name="Стрелка вниз 27"/>
          <p:cNvSpPr/>
          <p:nvPr/>
        </p:nvSpPr>
        <p:spPr>
          <a:xfrm>
            <a:off x="6858016" y="4071942"/>
            <a:ext cx="484632" cy="357190"/>
          </a:xfrm>
          <a:prstGeom prst="downArrow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Скругленный прямоугольник 28"/>
          <p:cNvSpPr/>
          <p:nvPr/>
        </p:nvSpPr>
        <p:spPr>
          <a:xfrm>
            <a:off x="4857752" y="4500570"/>
            <a:ext cx="4071966" cy="1071570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Используется как источник покрытия дефицита</a:t>
            </a:r>
            <a:endParaRPr lang="ru-RU" dirty="0">
              <a:ln>
                <a:solidFill>
                  <a:srgbClr val="002060"/>
                </a:solidFill>
              </a:ln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" name="Стрелка влево 29"/>
          <p:cNvSpPr/>
          <p:nvPr/>
        </p:nvSpPr>
        <p:spPr>
          <a:xfrm>
            <a:off x="4429124" y="4714884"/>
            <a:ext cx="357190" cy="484632"/>
          </a:xfrm>
          <a:prstGeom prst="leftArrow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TextBox 31"/>
          <p:cNvSpPr txBox="1"/>
          <p:nvPr/>
        </p:nvSpPr>
        <p:spPr>
          <a:xfrm>
            <a:off x="0" y="6000768"/>
            <a:ext cx="9144000" cy="46166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ДОХОДЫ = РАСХОДЫ       СБАЛАНСИРОВАННЫЙ БЮДЖЕТ</a:t>
            </a:r>
            <a:endParaRPr lang="ru-RU" sz="2400" dirty="0">
              <a:ln>
                <a:solidFill>
                  <a:srgbClr val="FF0000"/>
                </a:solidFill>
              </a:ln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8" name="Стрелка вправо 37"/>
          <p:cNvSpPr/>
          <p:nvPr/>
        </p:nvSpPr>
        <p:spPr>
          <a:xfrm>
            <a:off x="3428992" y="6000768"/>
            <a:ext cx="428628" cy="428628"/>
          </a:xfrm>
          <a:prstGeom prst="rightArrow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4154.jpg"/>
          <p:cNvPicPr>
            <a:picLocks noChangeAspect="1"/>
          </p:cNvPicPr>
          <p:nvPr/>
        </p:nvPicPr>
        <p:blipFill>
          <a:blip r:embed="rId2">
            <a:duotone>
              <a:schemeClr val="accent4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214414" y="0"/>
            <a:ext cx="656022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3200" dirty="0" smtClean="0">
                <a:ln>
                  <a:solidFill>
                    <a:srgbClr val="C00000"/>
                  </a:solidFill>
                </a:ln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БЮДЖЕТНАЯ ТЕРМИНОЛОГИЯ</a:t>
            </a:r>
            <a:endParaRPr lang="ru-RU" sz="3200" dirty="0">
              <a:ln>
                <a:solidFill>
                  <a:srgbClr val="C00000"/>
                </a:solidFill>
              </a:ln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images (13)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86644" y="0"/>
            <a:ext cx="1857356" cy="107154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extBox 5"/>
          <p:cNvSpPr txBox="1"/>
          <p:nvPr/>
        </p:nvSpPr>
        <p:spPr>
          <a:xfrm>
            <a:off x="1497676" y="928670"/>
            <a:ext cx="764632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ДОХОДЫ БЮДЖЕТА </a:t>
            </a:r>
            <a:r>
              <a:rPr lang="ru-RU" sz="2000" dirty="0" smtClean="0">
                <a:ln>
                  <a:solidFill>
                    <a:srgbClr val="0F511F"/>
                  </a:solidFill>
                </a:ln>
                <a:solidFill>
                  <a:srgbClr val="0F511F"/>
                </a:solidFill>
                <a:latin typeface="Times New Roman" pitchFamily="18" charset="0"/>
                <a:cs typeface="Times New Roman" pitchFamily="18" charset="0"/>
              </a:rPr>
              <a:t>– поступающие в бюджет денежные средства</a:t>
            </a:r>
            <a:endParaRPr lang="ru-RU" sz="2000" dirty="0">
              <a:ln>
                <a:solidFill>
                  <a:srgbClr val="0F511F"/>
                </a:solidFill>
              </a:ln>
              <a:solidFill>
                <a:srgbClr val="0F511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5030025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1214422"/>
            <a:ext cx="2214546" cy="171451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Прямоугольник 7"/>
          <p:cNvSpPr/>
          <p:nvPr/>
        </p:nvSpPr>
        <p:spPr>
          <a:xfrm>
            <a:off x="3643306" y="1643050"/>
            <a:ext cx="2143140" cy="500066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ДОХОДЫ</a:t>
            </a:r>
            <a:endParaRPr lang="ru-RU" dirty="0">
              <a:ln>
                <a:solidFill>
                  <a:srgbClr val="002060"/>
                </a:solidFill>
              </a:ln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0" name="Прямая соединительная линия 9"/>
          <p:cNvCxnSpPr>
            <a:stCxn id="8" idx="2"/>
          </p:cNvCxnSpPr>
          <p:nvPr/>
        </p:nvCxnSpPr>
        <p:spPr>
          <a:xfrm rot="5400000">
            <a:off x="4536281" y="2321711"/>
            <a:ext cx="357190" cy="1588"/>
          </a:xfrm>
          <a:prstGeom prst="line">
            <a:avLst/>
          </a:prstGeom>
          <a:ln w="38100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 rot="5400000" flipH="1" flipV="1">
            <a:off x="4966857" y="-609194"/>
            <a:ext cx="34668" cy="6253669"/>
          </a:xfrm>
          <a:prstGeom prst="line">
            <a:avLst/>
          </a:prstGeom>
          <a:ln w="38100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 rot="5400000">
            <a:off x="1679158" y="2678504"/>
            <a:ext cx="356396" cy="1588"/>
          </a:xfrm>
          <a:prstGeom prst="line">
            <a:avLst/>
          </a:prstGeom>
          <a:ln w="38100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Прямоугольник 23"/>
          <p:cNvSpPr/>
          <p:nvPr/>
        </p:nvSpPr>
        <p:spPr>
          <a:xfrm>
            <a:off x="0" y="2857496"/>
            <a:ext cx="2571736" cy="4000504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Налоговые доходы </a:t>
            </a:r>
            <a:r>
              <a:rPr lang="ru-RU" sz="2000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1600" dirty="0" smtClean="0">
                <a:ln>
                  <a:solidFill>
                    <a:srgbClr val="0F511F"/>
                  </a:solidFill>
                </a:ln>
                <a:solidFill>
                  <a:srgbClr val="0F511F"/>
                </a:solidFill>
                <a:latin typeface="Times New Roman" pitchFamily="18" charset="0"/>
                <a:cs typeface="Times New Roman" pitchFamily="18" charset="0"/>
              </a:rPr>
              <a:t>поступления от уплаты налогов установленных НК РФ:</a:t>
            </a:r>
          </a:p>
          <a:p>
            <a:pPr algn="ctr"/>
            <a:endParaRPr lang="ru-RU" dirty="0" smtClean="0">
              <a:ln>
                <a:solidFill>
                  <a:srgbClr val="002060"/>
                </a:solidFill>
              </a:ln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600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-Налог на доходы физических лиц;</a:t>
            </a:r>
          </a:p>
          <a:p>
            <a:pPr algn="just"/>
            <a:r>
              <a:rPr lang="ru-RU" sz="1600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Единый налог на вмененный доход;</a:t>
            </a:r>
          </a:p>
          <a:p>
            <a:pPr algn="just">
              <a:buFontTx/>
              <a:buChar char="-"/>
            </a:pPr>
            <a:r>
              <a:rPr lang="ru-RU" sz="1600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Единый сельскохозяйственный налог;</a:t>
            </a:r>
          </a:p>
          <a:p>
            <a:pPr algn="just">
              <a:buFontTx/>
              <a:buChar char="-"/>
            </a:pPr>
            <a:r>
              <a:rPr lang="ru-RU" sz="1600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Государственная пошлина</a:t>
            </a:r>
            <a:endParaRPr lang="ru-RU" sz="1600" dirty="0">
              <a:ln>
                <a:solidFill>
                  <a:srgbClr val="002060"/>
                </a:solidFill>
              </a:ln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2857488" y="2857496"/>
            <a:ext cx="3571900" cy="4000504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Неналоговые доходы – </a:t>
            </a:r>
            <a:r>
              <a:rPr lang="ru-RU" sz="1600" dirty="0" smtClean="0">
                <a:ln>
                  <a:solidFill>
                    <a:srgbClr val="0F511F"/>
                  </a:solidFill>
                </a:ln>
                <a:solidFill>
                  <a:srgbClr val="0F511F"/>
                </a:solidFill>
                <a:latin typeface="Times New Roman" pitchFamily="18" charset="0"/>
                <a:cs typeface="Times New Roman" pitchFamily="18" charset="0"/>
              </a:rPr>
              <a:t>поступления  от уплаты других пошлин и сборов, установленных законодательством РФ, а также штрафов за нарушение законодательства</a:t>
            </a:r>
            <a:r>
              <a:rPr lang="ru-RU" sz="1600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algn="ctr"/>
            <a:endParaRPr lang="ru-RU" sz="1600" dirty="0" smtClean="0">
              <a:ln>
                <a:solidFill>
                  <a:srgbClr val="002060"/>
                </a:solidFill>
              </a:ln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FontTx/>
              <a:buChar char="-"/>
            </a:pPr>
            <a:r>
              <a:rPr lang="ru-RU" sz="1600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Доходы от использования имущества;</a:t>
            </a:r>
          </a:p>
          <a:p>
            <a:pPr algn="just">
              <a:buFontTx/>
              <a:buChar char="-"/>
            </a:pPr>
            <a:r>
              <a:rPr lang="ru-RU" sz="1600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Доходы от оказания платных услуг;</a:t>
            </a:r>
          </a:p>
          <a:p>
            <a:pPr algn="just"/>
            <a:r>
              <a:rPr lang="ru-RU" sz="1600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Доходы от продажи материальных и нематериальных активов;</a:t>
            </a:r>
          </a:p>
          <a:p>
            <a:pPr algn="just">
              <a:buFontTx/>
              <a:buChar char="-"/>
            </a:pPr>
            <a:r>
              <a:rPr lang="ru-RU" sz="1600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Штрафы, санкции, возмещение ущерба;</a:t>
            </a:r>
          </a:p>
          <a:p>
            <a:pPr algn="just">
              <a:buFontTx/>
              <a:buChar char="-"/>
            </a:pPr>
            <a:r>
              <a:rPr lang="ru-RU" sz="1600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Прочие неналоговые</a:t>
            </a:r>
            <a:endParaRPr lang="ru-RU" sz="1600" dirty="0">
              <a:ln>
                <a:solidFill>
                  <a:srgbClr val="002060"/>
                </a:solidFill>
              </a:ln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6572264" y="2857496"/>
            <a:ext cx="2571736" cy="4000504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Межбюджетные трансферты - </a:t>
            </a:r>
            <a:r>
              <a:rPr lang="ru-RU" sz="1600" dirty="0" smtClean="0">
                <a:ln>
                  <a:solidFill>
                    <a:srgbClr val="0F511F"/>
                  </a:solidFill>
                </a:ln>
                <a:solidFill>
                  <a:srgbClr val="0F511F"/>
                </a:solidFill>
                <a:latin typeface="Times New Roman" pitchFamily="18" charset="0"/>
                <a:cs typeface="Times New Roman" pitchFamily="18" charset="0"/>
              </a:rPr>
              <a:t>поступления в бюджет на безвозмездной и безвозвратной основе из бюджетов других уровней</a:t>
            </a:r>
          </a:p>
          <a:p>
            <a:pPr algn="ctr"/>
            <a:endParaRPr lang="ru-RU" sz="1400" dirty="0" smtClean="0">
              <a:ln>
                <a:solidFill>
                  <a:srgbClr val="002060"/>
                </a:solidFill>
              </a:ln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FontTx/>
              <a:buChar char="-"/>
            </a:pPr>
            <a:r>
              <a:rPr lang="ru-RU" sz="1600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Дотации;</a:t>
            </a:r>
          </a:p>
          <a:p>
            <a:pPr algn="just">
              <a:buFontTx/>
              <a:buChar char="-"/>
            </a:pPr>
            <a:r>
              <a:rPr lang="ru-RU" sz="1600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Субсидии;</a:t>
            </a:r>
          </a:p>
          <a:p>
            <a:pPr algn="just"/>
            <a:r>
              <a:rPr lang="ru-RU" sz="1600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Субвенции;</a:t>
            </a:r>
          </a:p>
          <a:p>
            <a:pPr algn="just">
              <a:buFontTx/>
              <a:buChar char="-"/>
            </a:pPr>
            <a:r>
              <a:rPr lang="ru-RU" sz="1600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Иные межбюджетные трансферты;</a:t>
            </a:r>
          </a:p>
          <a:p>
            <a:pPr algn="just">
              <a:buFontTx/>
              <a:buChar char="-"/>
            </a:pPr>
            <a:r>
              <a:rPr lang="ru-RU" sz="1600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Прочие безвозмездные поступления (спонсорские поступления от организаций, граждан)</a:t>
            </a:r>
            <a:endParaRPr lang="ru-RU" sz="1600" dirty="0">
              <a:ln>
                <a:solidFill>
                  <a:srgbClr val="002060"/>
                </a:solidFill>
              </a:ln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46" name="Прямая соединительная линия 45"/>
          <p:cNvCxnSpPr/>
          <p:nvPr/>
        </p:nvCxnSpPr>
        <p:spPr>
          <a:xfrm rot="5400000">
            <a:off x="4537472" y="2677710"/>
            <a:ext cx="356396" cy="1588"/>
          </a:xfrm>
          <a:prstGeom prst="line">
            <a:avLst/>
          </a:prstGeom>
          <a:ln w="38100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Прямая соединительная линия 46"/>
          <p:cNvCxnSpPr/>
          <p:nvPr/>
        </p:nvCxnSpPr>
        <p:spPr>
          <a:xfrm rot="5400000">
            <a:off x="7895058" y="2677710"/>
            <a:ext cx="356396" cy="1588"/>
          </a:xfrm>
          <a:prstGeom prst="line">
            <a:avLst/>
          </a:prstGeom>
          <a:ln w="38100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Грань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0B5AB586-D108-4FC1-8368-649FE654B894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17324</TotalTime>
  <Words>6531</Words>
  <Application>Microsoft Office PowerPoint</Application>
  <PresentationFormat>Экран (4:3)</PresentationFormat>
  <Paragraphs>885</Paragraphs>
  <Slides>57</Slides>
  <Notes>4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57</vt:i4>
      </vt:variant>
    </vt:vector>
  </HeadingPairs>
  <TitlesOfParts>
    <vt:vector size="66" baseType="lpstr">
      <vt:lpstr>Arial</vt:lpstr>
      <vt:lpstr>Calibri</vt:lpstr>
      <vt:lpstr>Courier New</vt:lpstr>
      <vt:lpstr>DejaVu Sans</vt:lpstr>
      <vt:lpstr>Times New Roman</vt:lpstr>
      <vt:lpstr>Trebuchet MS</vt:lpstr>
      <vt:lpstr>Wingdings</vt:lpstr>
      <vt:lpstr>Wingdings 3</vt:lpstr>
      <vt:lpstr>Грань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Снецкое</dc:creator>
  <cp:lastModifiedBy>Морозова</cp:lastModifiedBy>
  <cp:revision>901</cp:revision>
  <dcterms:created xsi:type="dcterms:W3CDTF">2015-12-20T07:37:31Z</dcterms:created>
  <dcterms:modified xsi:type="dcterms:W3CDTF">2023-01-17T11:48:04Z</dcterms:modified>
</cp:coreProperties>
</file>