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sldIdLst>
    <p:sldId id="256" r:id="rId2"/>
    <p:sldId id="257" r:id="rId3"/>
    <p:sldId id="301" r:id="rId4"/>
    <p:sldId id="273" r:id="rId5"/>
    <p:sldId id="274" r:id="rId6"/>
    <p:sldId id="275" r:id="rId7"/>
    <p:sldId id="271" r:id="rId8"/>
    <p:sldId id="272" r:id="rId9"/>
    <p:sldId id="268" r:id="rId10"/>
    <p:sldId id="270" r:id="rId11"/>
    <p:sldId id="269" r:id="rId12"/>
    <p:sldId id="267" r:id="rId13"/>
    <p:sldId id="261" r:id="rId14"/>
    <p:sldId id="263" r:id="rId15"/>
    <p:sldId id="264" r:id="rId16"/>
    <p:sldId id="265" r:id="rId17"/>
    <p:sldId id="266" r:id="rId18"/>
    <p:sldId id="302" r:id="rId19"/>
    <p:sldId id="303" r:id="rId20"/>
    <p:sldId id="364" r:id="rId21"/>
    <p:sldId id="276" r:id="rId22"/>
    <p:sldId id="280" r:id="rId23"/>
    <p:sldId id="338" r:id="rId24"/>
    <p:sldId id="339" r:id="rId25"/>
    <p:sldId id="279" r:id="rId26"/>
    <p:sldId id="342" r:id="rId27"/>
    <p:sldId id="343" r:id="rId28"/>
    <p:sldId id="287" r:id="rId29"/>
    <p:sldId id="344" r:id="rId30"/>
    <p:sldId id="345" r:id="rId31"/>
    <p:sldId id="292" r:id="rId32"/>
    <p:sldId id="293" r:id="rId33"/>
    <p:sldId id="329" r:id="rId34"/>
    <p:sldId id="298" r:id="rId35"/>
    <p:sldId id="304" r:id="rId36"/>
    <p:sldId id="290" r:id="rId37"/>
    <p:sldId id="288" r:id="rId38"/>
    <p:sldId id="340" r:id="rId39"/>
    <p:sldId id="341" r:id="rId40"/>
    <p:sldId id="332" r:id="rId41"/>
    <p:sldId id="333" r:id="rId42"/>
    <p:sldId id="366" r:id="rId43"/>
    <p:sldId id="367" r:id="rId44"/>
    <p:sldId id="368" r:id="rId45"/>
    <p:sldId id="357" r:id="rId46"/>
    <p:sldId id="311" r:id="rId47"/>
    <p:sldId id="308" r:id="rId48"/>
    <p:sldId id="313" r:id="rId49"/>
    <p:sldId id="315" r:id="rId50"/>
    <p:sldId id="351" r:id="rId51"/>
    <p:sldId id="352" r:id="rId52"/>
    <p:sldId id="369" r:id="rId53"/>
    <p:sldId id="360" r:id="rId54"/>
    <p:sldId id="305" r:id="rId55"/>
    <p:sldId id="306" r:id="rId56"/>
    <p:sldId id="307" r:id="rId57"/>
    <p:sldId id="291" r:id="rId5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11F"/>
    <a:srgbClr val="390FB1"/>
    <a:srgbClr val="990033"/>
    <a:srgbClr val="009999"/>
    <a:srgbClr val="00CC99"/>
    <a:srgbClr val="660066"/>
    <a:srgbClr val="3399FF"/>
    <a:srgbClr val="19874D"/>
    <a:srgbClr val="008080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91" autoAdjust="0"/>
    <p:restoredTop sz="92627" autoAdjust="0"/>
  </p:normalViewPr>
  <p:slideViewPr>
    <p:cSldViewPr>
      <p:cViewPr>
        <p:scale>
          <a:sx n="124" d="100"/>
          <a:sy n="124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76;&#1086;&#1093;&#1086;&#1076;&#1099;%20&#1080;%20&#1088;&#1072;&#1089;&#1093;&#1086;&#1076;&#1099;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88;&#1072;&#1089;&#1093;&#1086;&#1076;&#1099;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8;&#1077;&#1089;&#1090;\Desktop\&#1075;&#1088;&#1072;&#1078;&#1076;&#1072;&#1085;&#1077;,\20-08-2018_15-15-27\&#1088;&#1072;&#1089;&#1093;&#1086;&#1076;&#1099;%20&#1082;%20&#1086;&#1082;&#1086;&#1085;.&#1073;&#1102;&#1076;&#1078;&#1077;&#1090;&#1091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76;&#1086;&#1093;&#1086;&#1076;&#1099;%20&#1080;%20&#1088;&#1072;&#1089;&#1093;&#1086;&#1076;&#1099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76;&#1086;&#1093;&#1086;&#1076;&#1099;%20&#1080;%20&#1088;&#1072;&#1089;&#1093;&#1086;&#1076;&#1099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88;&#1072;&#1089;&#1093;&#1086;&#1076;&#1099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88;&#1072;&#1089;&#1093;&#1086;&#1076;&#1099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88;&#1072;&#1089;&#1093;&#1086;&#1076;&#1099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88;&#1072;&#1089;&#1093;&#1086;&#1076;&#1099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88;&#1072;&#1089;&#1093;&#1086;&#1076;&#1099;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7;&#1085;&#1077;&#1094;&#1082;&#1086;&#1077;\Desktop\&#1073;&#1102;&#1076;&#1078;&#1077;&#1090;%20&#1076;&#1083;&#1103;%20&#1075;&#1088;&#1072;&#1078;&#1076;&#1072;&#1085;%20&#1078;&#1077;&#1083;.&#1088;&#1072;&#1081;&#1086;&#1085;\&#1088;&#1072;&#1089;&#1093;&#1086;&#1076;&#109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7949396721932167E-4"/>
          <c:y val="8.6989691420420717E-3"/>
          <c:w val="0.66138504876484761"/>
          <c:h val="0.99130103085795418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990033"/>
              </a:solidFill>
              <a:ln>
                <a:solidFill>
                  <a:srgbClr val="990033"/>
                </a:solidFill>
              </a:ln>
            </c:spPr>
          </c:dPt>
          <c:dPt>
            <c:idx val="3"/>
            <c:bubble3D val="0"/>
            <c:spPr>
              <a:solidFill>
                <a:srgbClr val="7030A0"/>
              </a:solidFill>
            </c:spPr>
          </c:dPt>
          <c:dPt>
            <c:idx val="4"/>
            <c:bubble3D val="0"/>
            <c:spPr>
              <a:solidFill>
                <a:srgbClr val="D60093"/>
              </a:solidFill>
            </c:spPr>
          </c:dPt>
          <c:dPt>
            <c:idx val="5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0.11494268069567955"/>
                  <c:y val="-0.15375656810941593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72,1%</a:t>
                    </a:r>
                    <a:endParaRPr lang="en-US" sz="1400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12,9%</a:t>
                    </a:r>
                    <a:endParaRPr lang="en-US" sz="1400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2"/>
              <c:layout>
                <c:manualLayout>
                  <c:x val="8.817756297080174E-4"/>
                  <c:y val="-9.3640684998924348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5,2%</a:t>
                    </a:r>
                    <a:endParaRPr lang="en-US" sz="1400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3"/>
              <c:layout>
                <c:manualLayout>
                  <c:x val="7.0140324198358528E-2"/>
                  <c:y val="-9.0040012789947235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3,5%</a:t>
                    </a:r>
                    <a:endParaRPr lang="en-US" sz="1400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4"/>
              <c:layout>
                <c:manualLayout>
                  <c:x val="3.5797068732060643E-2"/>
                  <c:y val="-7.3305700367489957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0,03%</a:t>
                    </a:r>
                    <a:endParaRPr lang="en-US" sz="1400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5"/>
              <c:layout>
                <c:manualLayout>
                  <c:x val="1.4020421376987705E-2"/>
                  <c:y val="-3.4785562094604358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4,8%</a:t>
                    </a:r>
                    <a:endParaRPr lang="en-US" sz="1400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6"/>
              <c:layout>
                <c:manualLayout>
                  <c:x val="9.7433596306963233E-3"/>
                  <c:y val="-2.7907281723636955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0,</a:t>
                    </a:r>
                    <a:r>
                      <a:rPr lang="ru-RU" sz="1400" dirty="0" smtClean="0"/>
                      <a:t>3%</a:t>
                    </a:r>
                    <a:endParaRPr lang="en-US" sz="1400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txPr>
              <a:bodyPr/>
              <a:lstStyle/>
              <a:p>
                <a:pPr>
                  <a:defRPr sz="1400" b="1">
                    <a:ln>
                      <a:solidFill>
                        <a:srgbClr val="D60093"/>
                      </a:solidFill>
                    </a:ln>
                    <a:solidFill>
                      <a:srgbClr val="990099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leaderLines>
              <c:spPr>
                <a:ln>
                  <a:solidFill>
                    <a:srgbClr val="D60093"/>
                  </a:solidFill>
                </a:ln>
              </c:spPr>
            </c:leaderLines>
          </c:dLbls>
          <c:cat>
            <c:strRef>
              <c:f>доходы!$A$2:$A$8</c:f>
              <c:strCache>
                <c:ptCount val="7"/>
                <c:pt idx="0">
                  <c:v>Налог на доходы физических лиц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Доходы от использования имущества</c:v>
                </c:pt>
                <c:pt idx="4">
                  <c:v>Платежи за негативное воздействие на окружающую среду</c:v>
                </c:pt>
                <c:pt idx="5">
                  <c:v>Доходы от оказания платных услуг</c:v>
                </c:pt>
                <c:pt idx="6">
                  <c:v>Штрафы, санкци, возмещение ущерба</c:v>
                </c:pt>
              </c:strCache>
            </c:strRef>
          </c:cat>
          <c:val>
            <c:numRef>
              <c:f>доходы!$C$2:$C$8</c:f>
              <c:numCache>
                <c:formatCode>0.00</c:formatCode>
                <c:ptCount val="7"/>
                <c:pt idx="0">
                  <c:v>73.292196883161779</c:v>
                </c:pt>
                <c:pt idx="1">
                  <c:v>3.0278639615135146</c:v>
                </c:pt>
                <c:pt idx="2">
                  <c:v>1.1712511055061541</c:v>
                </c:pt>
                <c:pt idx="3">
                  <c:v>7.3125483833777354</c:v>
                </c:pt>
                <c:pt idx="4">
                  <c:v>5.8922912318294225</c:v>
                </c:pt>
                <c:pt idx="5">
                  <c:v>7.8630972778560162</c:v>
                </c:pt>
                <c:pt idx="6">
                  <c:v>9.407546124271976E-2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234403669929487"/>
          <c:y val="0.19953422784377406"/>
          <c:w val="0.32919038399068179"/>
          <c:h val="0.66876762669858247"/>
        </c:manualLayout>
      </c:layout>
      <c:overlay val="1"/>
      <c:txPr>
        <a:bodyPr/>
        <a:lstStyle/>
        <a:p>
          <a:pPr>
            <a:defRPr sz="140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1"/>
  </c:chart>
  <c:externalData r:id="rId1">
    <c:autoUpdate val="1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ln>
                  <a:solidFill>
                    <a:srgbClr val="0F511F"/>
                  </a:solidFill>
                </a:ln>
                <a:solidFill>
                  <a:srgbClr val="0F511F"/>
                </a:solidFill>
              </a:defRPr>
            </a:pPr>
            <a:r>
              <a:rPr lang="ru-RU" dirty="0" smtClean="0"/>
              <a:t>2020 </a:t>
            </a:r>
            <a:r>
              <a:rPr lang="ru-RU" dirty="0"/>
              <a:t>год</a:t>
            </a:r>
          </a:p>
        </c:rich>
      </c:tx>
      <c:overlay val="1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Лист11!$C$1</c:f>
              <c:strCache>
                <c:ptCount val="1"/>
                <c:pt idx="0">
                  <c:v>2018 год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58,6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2,3</a:t>
                    </a:r>
                  </a:p>
                  <a:p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2"/>
              <c:tx>
                <c:rich>
                  <a:bodyPr/>
                  <a:lstStyle/>
                  <a:p>
                    <a:r>
                      <a:rPr lang="ru-RU" dirty="0" smtClean="0"/>
                      <a:t>9,9</a:t>
                    </a:r>
                  </a:p>
                  <a:p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txPr>
              <a:bodyPr/>
              <a:lstStyle/>
              <a:p>
                <a:pPr>
                  <a:defRPr sz="1200" b="1">
                    <a:ln>
                      <a:solidFill>
                        <a:srgbClr val="002060"/>
                      </a:solidFill>
                    </a:ln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</c:dLbls>
          <c:cat>
            <c:strRef>
              <c:f>Лист11!$A$2:$A$4</c:f>
              <c:strCache>
                <c:ptCount val="3"/>
                <c:pt idx="0">
                  <c:v>образование</c:v>
                </c:pt>
                <c:pt idx="1">
                  <c:v>культура </c:v>
                </c:pt>
                <c:pt idx="2">
                  <c:v>социальная политика</c:v>
                </c:pt>
              </c:strCache>
            </c:strRef>
          </c:cat>
          <c:val>
            <c:numRef>
              <c:f>Лист11!$C$2:$C$4</c:f>
              <c:numCache>
                <c:formatCode>0.0%</c:formatCode>
                <c:ptCount val="3"/>
                <c:pt idx="0">
                  <c:v>0.78800000000000003</c:v>
                </c:pt>
                <c:pt idx="1">
                  <c:v>0.112</c:v>
                </c:pt>
                <c:pt idx="2" formatCode="0%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1"/>
      <c:txPr>
        <a:bodyPr/>
        <a:lstStyle/>
        <a:p>
          <a:pPr>
            <a:defRPr>
              <a:ln>
                <a:solidFill>
                  <a:srgbClr val="7030A0"/>
                </a:solidFill>
              </a:ln>
              <a:solidFill>
                <a:srgbClr val="7030A0"/>
              </a:solidFill>
            </a:defRPr>
          </a:pPr>
          <a:endParaRPr lang="ru-RU"/>
        </a:p>
      </c:txPr>
    </c:legend>
    <c:plotVisOnly val="1"/>
    <c:dispBlanksAs val="zero"/>
    <c:showDLblsOverMax val="1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1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1"/>
        <c:ser>
          <c:idx val="1"/>
          <c:order val="1"/>
          <c:tx>
            <c:strRef>
              <c:f>Лист14!$B$2</c:f>
            </c:strRef>
          </c:tx>
          <c:spPr>
            <a:solidFill>
              <a:srgbClr val="660066"/>
            </a:solidFill>
          </c:spPr>
          <c:invertIfNegative val="1"/>
          <c:cat>
            <c:multiLvlStrRef>
              <c:f>Лист14!$C$1:$F$1</c:f>
            </c:multiLvlStrRef>
          </c:cat>
          <c:val>
            <c:numRef>
              <c:f>Лист14!$C$2:$F$2</c:f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ser>
          <c:idx val="0"/>
          <c:order val="0"/>
          <c:tx>
            <c:strRef>
              <c:f>'[расходы к окон.бюджету.xlsx]Лист14'!$B$2</c:f>
              <c:strCache>
                <c:ptCount val="1"/>
                <c:pt idx="0">
                  <c:v>межбюджетные трансферты</c:v>
                </c:pt>
              </c:strCache>
            </c:strRef>
          </c:tx>
          <c:invertIfNegative val="1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/>
                      <a:t>межбюджетные трансферты; 2018 г.; </a:t>
                    </a:r>
                    <a:r>
                      <a:rPr lang="ru-RU" smtClean="0"/>
                      <a:t> 3 653,7</a:t>
                    </a:r>
                    <a:endParaRPr lang="ru-RU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/>
                      <a:t>межбюджетные трансферты; 2019 г</a:t>
                    </a:r>
                    <a:r>
                      <a:rPr lang="ru-RU"/>
                      <a:t>.; </a:t>
                    </a:r>
                    <a:r>
                      <a:rPr lang="ru-RU" smtClean="0"/>
                      <a:t>4 719</a:t>
                    </a:r>
                    <a:r>
                      <a:rPr lang="ru-RU" baseline="0" smtClean="0"/>
                      <a:t> ,8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/>
                      <a:t>межбюджетные трансферты; 2020 г.; </a:t>
                    </a:r>
                    <a:r>
                      <a:rPr lang="ru-RU" smtClean="0"/>
                      <a:t>3 111,6</a:t>
                    </a:r>
                    <a:endParaRPr lang="ru-RU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/>
                      <a:t>межбюджетные трансферты; 2021 г.; </a:t>
                    </a:r>
                    <a:r>
                      <a:rPr lang="ru-RU" smtClean="0"/>
                      <a:t> 2 894,5</a:t>
                    </a:r>
                    <a:endParaRPr lang="ru-RU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showLegendKey val="1"/>
            <c:showVal val="1"/>
            <c:showCatName val="1"/>
            <c:showSerName val="1"/>
            <c:showPercent val="1"/>
            <c:showBubbleSize val="1"/>
            <c:showLeaderLines val="0"/>
          </c:dLbls>
          <c:cat>
            <c:strRef>
              <c:f>'[расходы к окон.бюджету.xlsx]Лист14'!$C$1:$F$1</c:f>
              <c:strCache>
                <c:ptCount val="4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</c:strCache>
            </c:strRef>
          </c:cat>
          <c:val>
            <c:numRef>
              <c:f>'[расходы к окон.бюджету.xlsx]Лист14'!$C$2:$F$2</c:f>
              <c:numCache>
                <c:formatCode>0.0</c:formatCode>
                <c:ptCount val="4"/>
                <c:pt idx="0">
                  <c:v>8470734.0600000005</c:v>
                </c:pt>
                <c:pt idx="1">
                  <c:v>6317274</c:v>
                </c:pt>
                <c:pt idx="2">
                  <c:v>5432856</c:v>
                </c:pt>
                <c:pt idx="3">
                  <c:v>5053819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42239232"/>
        <c:axId val="142240768"/>
        <c:axId val="0"/>
      </c:bar3DChart>
      <c:catAx>
        <c:axId val="142239232"/>
        <c:scaling>
          <c:orientation val="minMax"/>
        </c:scaling>
        <c:delete val="1"/>
        <c:axPos val="b"/>
        <c:majorTickMark val="cross"/>
        <c:minorTickMark val="cross"/>
        <c:tickLblPos val="nextTo"/>
        <c:crossAx val="142240768"/>
        <c:crosses val="autoZero"/>
        <c:auto val="1"/>
        <c:lblAlgn val="ctr"/>
        <c:lblOffset val="100"/>
        <c:noMultiLvlLbl val="1"/>
      </c:catAx>
      <c:valAx>
        <c:axId val="142240768"/>
        <c:scaling>
          <c:orientation val="minMax"/>
        </c:scaling>
        <c:delete val="1"/>
        <c:axPos val="l"/>
        <c:majorGridlines/>
        <c:numFmt formatCode="0.0" sourceLinked="1"/>
        <c:majorTickMark val="cross"/>
        <c:minorTickMark val="cross"/>
        <c:tickLblPos val="nextTo"/>
        <c:crossAx val="142239232"/>
        <c:crosses val="autoZero"/>
        <c:crossBetween val="between"/>
      </c:valAx>
    </c:plotArea>
    <c:legend>
      <c:legendPos val="b"/>
      <c:layout/>
      <c:overlay val="1"/>
    </c:legend>
    <c:plotVisOnly val="1"/>
    <c:dispBlanksAs val="zero"/>
    <c:showDLblsOverMax val="1"/>
  </c:chart>
  <c:externalData r:id="rId1">
    <c:autoUpdate val="1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3024934383202594E-4"/>
          <c:y val="4.0206186326544454E-3"/>
          <c:w val="0.65604571303587933"/>
          <c:h val="0.99597938136734232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990033"/>
              </a:solidFill>
            </c:spPr>
          </c:dPt>
          <c:dPt>
            <c:idx val="3"/>
            <c:bubble3D val="0"/>
            <c:spPr>
              <a:solidFill>
                <a:srgbClr val="7030A0"/>
              </a:solidFill>
            </c:spPr>
          </c:dPt>
          <c:dPt>
            <c:idx val="4"/>
            <c:bubble3D val="0"/>
            <c:spPr>
              <a:solidFill>
                <a:srgbClr val="D60093"/>
              </a:solidFill>
            </c:spPr>
          </c:dPt>
          <c:dPt>
            <c:idx val="5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0.12819903762029791"/>
                  <c:y val="-0.14204429919046305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</a:t>
                    </a:r>
                    <a:r>
                      <a:rPr lang="ru-RU" dirty="0" smtClean="0"/>
                      <a:t>2,6%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13,0%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5,1%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3"/>
              <c:layout>
                <c:manualLayout>
                  <c:x val="4.2202810586176732E-2"/>
                  <c:y val="-9.002214664823822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3,3%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4"/>
              <c:layout>
                <c:manualLayout>
                  <c:x val="3.7733978565179772E-2"/>
                  <c:y val="-5.976924312392992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0,03%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5"/>
              <c:layout>
                <c:manualLayout>
                  <c:x val="7.4665901137358128E-3"/>
                  <c:y val="-3.368043992703246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4,6%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6"/>
              <c:layout>
                <c:manualLayout>
                  <c:x val="2.8117180664916884E-2"/>
                  <c:y val="-2.852136127475105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</a:t>
                    </a:r>
                    <a:r>
                      <a:rPr lang="ru-RU" dirty="0" smtClean="0"/>
                      <a:t>3%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txPr>
              <a:bodyPr/>
              <a:lstStyle/>
              <a:p>
                <a:pPr>
                  <a:defRPr sz="1400" b="1">
                    <a:ln>
                      <a:solidFill>
                        <a:srgbClr val="D60093"/>
                      </a:solidFill>
                    </a:ln>
                    <a:solidFill>
                      <a:srgbClr val="D60093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leaderLines>
              <c:spPr>
                <a:ln>
                  <a:solidFill>
                    <a:srgbClr val="D60093"/>
                  </a:solidFill>
                </a:ln>
              </c:spPr>
            </c:leaderLines>
          </c:dLbls>
          <c:cat>
            <c:strRef>
              <c:f>доходы!$A$20:$A$26</c:f>
              <c:strCache>
                <c:ptCount val="7"/>
                <c:pt idx="0">
                  <c:v>Налог на доходы физических лиц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Доходы от использования имущества</c:v>
                </c:pt>
                <c:pt idx="4">
                  <c:v>Платежи за негативное воздействие на окружающую среду</c:v>
                </c:pt>
                <c:pt idx="5">
                  <c:v>Доходы от оказания платных услуг</c:v>
                </c:pt>
                <c:pt idx="6">
                  <c:v>Штрафы, санкци, возмещение ущерба</c:v>
                </c:pt>
              </c:strCache>
            </c:strRef>
          </c:cat>
          <c:val>
            <c:numRef>
              <c:f>доходы!$C$20:$C$26</c:f>
              <c:numCache>
                <c:formatCode>0.00</c:formatCode>
                <c:ptCount val="7"/>
                <c:pt idx="0">
                  <c:v>74.450683334392366</c:v>
                </c:pt>
                <c:pt idx="1">
                  <c:v>3.0436433536536427</c:v>
                </c:pt>
                <c:pt idx="2">
                  <c:v>1.2331644814600693</c:v>
                </c:pt>
                <c:pt idx="3">
                  <c:v>7.3506569542883344</c:v>
                </c:pt>
                <c:pt idx="4">
                  <c:v>5.9229982831146524</c:v>
                </c:pt>
                <c:pt idx="5">
                  <c:v>7.9040749759826374</c:v>
                </c:pt>
                <c:pt idx="6">
                  <c:v>9.4565725538798523E-2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7264020122485391"/>
          <c:y val="9.4919072615923014E-2"/>
          <c:w val="0.32735979877515542"/>
          <c:h val="0.78238407699037615"/>
        </c:manualLayout>
      </c:layout>
      <c:overlay val="1"/>
      <c:txPr>
        <a:bodyPr/>
        <a:lstStyle/>
        <a:p>
          <a:pPr>
            <a:defRPr sz="1400" b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1"/>
  </c:chart>
  <c:externalData r:id="rId1">
    <c:autoUpdate val="1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3024934383202594E-4"/>
          <c:y val="3.2408667246752692E-3"/>
          <c:w val="0.65604571303587933"/>
          <c:h val="0.99588863094844815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990033"/>
              </a:solidFill>
            </c:spPr>
          </c:dPt>
          <c:dPt>
            <c:idx val="3"/>
            <c:bubble3D val="0"/>
            <c:spPr>
              <a:solidFill>
                <a:srgbClr val="7030A0"/>
              </a:solidFill>
            </c:spPr>
          </c:dPt>
          <c:dPt>
            <c:idx val="4"/>
            <c:bubble3D val="0"/>
            <c:spPr>
              <a:solidFill>
                <a:srgbClr val="D60093"/>
              </a:solidFill>
            </c:spPr>
          </c:dPt>
          <c:dPt>
            <c:idx val="5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0.1391010498687664"/>
                  <c:y val="-0.15555339049831149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75,9%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12,4%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3,4%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3"/>
              <c:layout>
                <c:manualLayout>
                  <c:x val="4.8111603237095422E-2"/>
                  <c:y val="-8.276192619917120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3,0%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4"/>
              <c:layout>
                <c:manualLayout>
                  <c:x val="1.5375984251968507E-2"/>
                  <c:y val="-8.823261524357080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0,03%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5"/>
              <c:layout>
                <c:manualLayout>
                  <c:x val="2.0382163167104152E-2"/>
                  <c:y val="-3.962428044509097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4,1%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0,</a:t>
                    </a:r>
                    <a:r>
                      <a:rPr lang="ru-RU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3%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txPr>
              <a:bodyPr/>
              <a:lstStyle/>
              <a:p>
                <a:pPr>
                  <a:defRPr sz="1400" b="1">
                    <a:ln>
                      <a:solidFill>
                        <a:srgbClr val="D60093"/>
                      </a:solidFill>
                    </a:ln>
                    <a:solidFill>
                      <a:srgbClr val="D60093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leaderLines>
              <c:spPr>
                <a:ln>
                  <a:solidFill>
                    <a:srgbClr val="D60093"/>
                  </a:solidFill>
                </a:ln>
              </c:spPr>
            </c:leaderLines>
          </c:dLbls>
          <c:cat>
            <c:strRef>
              <c:f>доходы!$A$31:$A$37</c:f>
              <c:strCache>
                <c:ptCount val="7"/>
                <c:pt idx="0">
                  <c:v>Налог на доходы физических лиц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Доходы от использования имущества</c:v>
                </c:pt>
                <c:pt idx="4">
                  <c:v>Платежи за негативное воздействие на окружающую среду</c:v>
                </c:pt>
                <c:pt idx="5">
                  <c:v>Доходы от оказания платных услуг</c:v>
                </c:pt>
                <c:pt idx="6">
                  <c:v>Штрафы, санкци, возмещение ущерба</c:v>
                </c:pt>
              </c:strCache>
            </c:strRef>
          </c:cat>
          <c:val>
            <c:numRef>
              <c:f>доходы!$C$31:$C$37</c:f>
              <c:numCache>
                <c:formatCode>0.00</c:formatCode>
                <c:ptCount val="7"/>
                <c:pt idx="0">
                  <c:v>75.514138172350542</c:v>
                </c:pt>
                <c:pt idx="1">
                  <c:v>2.9110188763913247</c:v>
                </c:pt>
                <c:pt idx="2">
                  <c:v>1.2292677446772144</c:v>
                </c:pt>
                <c:pt idx="3">
                  <c:v>7.0303575884224694</c:v>
                </c:pt>
                <c:pt idx="4">
                  <c:v>5.6649080735042645</c:v>
                </c:pt>
                <c:pt idx="5">
                  <c:v>7.5596608347287013</c:v>
                </c:pt>
                <c:pt idx="6">
                  <c:v>9.0445094946038002E-2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5452843394575966"/>
          <c:y val="0.11967633887326692"/>
          <c:w val="0.33713823272090987"/>
          <c:h val="0.7345733138776811"/>
        </c:manualLayout>
      </c:layout>
      <c:overlay val="1"/>
      <c:txPr>
        <a:bodyPr/>
        <a:lstStyle/>
        <a:p>
          <a:pPr>
            <a:defRPr sz="140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1"/>
  </c:chart>
  <c:externalData r:id="rId1">
    <c:autoUpdate val="1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1746031746031744E-2"/>
          <c:y val="0"/>
          <c:w val="0.70289818460192477"/>
          <c:h val="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2"/>
            <c:bubble3D val="0"/>
            <c:spPr>
              <a:solidFill>
                <a:srgbClr val="92D050"/>
              </a:solidFill>
            </c:spPr>
          </c:dPt>
          <c:dPt>
            <c:idx val="3"/>
            <c:bubble3D val="0"/>
            <c:spPr>
              <a:solidFill>
                <a:srgbClr val="7030A0"/>
              </a:solidFill>
            </c:spPr>
          </c:dPt>
          <c:dPt>
            <c:idx val="4"/>
            <c:bubble3D val="0"/>
            <c:spPr>
              <a:solidFill>
                <a:srgbClr val="0066FF"/>
              </a:solidFill>
            </c:spPr>
          </c:dPt>
          <c:dPt>
            <c:idx val="5"/>
            <c:bubble3D val="0"/>
            <c:spPr>
              <a:solidFill>
                <a:srgbClr val="FFFF00"/>
              </a:solidFill>
            </c:spPr>
          </c:dPt>
          <c:dPt>
            <c:idx val="6"/>
            <c:bubble3D val="0"/>
            <c:spPr>
              <a:solidFill>
                <a:srgbClr val="0E450B"/>
              </a:solidFill>
            </c:spPr>
          </c:dPt>
          <c:dPt>
            <c:idx val="7"/>
            <c:bubble3D val="0"/>
            <c:spPr>
              <a:solidFill>
                <a:srgbClr val="C00000"/>
              </a:solidFill>
            </c:spPr>
          </c:dPt>
          <c:dPt>
            <c:idx val="8"/>
            <c:bubble3D val="0"/>
            <c:spPr>
              <a:solidFill>
                <a:srgbClr val="002060"/>
              </a:solidFill>
            </c:spPr>
          </c:dPt>
          <c:dPt>
            <c:idx val="9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0,4%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1"/>
              <c:delete val="1"/>
            </c:dLbl>
            <c:dLbl>
              <c:idx val="2"/>
              <c:layout>
                <c:manualLayout>
                  <c:x val="3.6892607174103483E-2"/>
                  <c:y val="-3.401676544003017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5,2%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3"/>
              <c:layout>
                <c:manualLayout>
                  <c:x val="3.2036526684164679E-2"/>
                  <c:y val="8.552098405971786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0,6</a:t>
                    </a:r>
                  </a:p>
                  <a:p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4"/>
              <c:layout>
                <c:manualLayout>
                  <c:x val="-3.9166119860017501E-2"/>
                  <c:y val="-0.2423960227389937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</a:t>
                    </a:r>
                    <a:r>
                      <a:rPr lang="ru-RU" dirty="0" smtClean="0"/>
                      <a:t>1,1%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11,6%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9,3%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-3.6590113735783052E-3"/>
                  <c:y val="-3.376406083771206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</a:t>
                    </a:r>
                    <a:r>
                      <a:rPr lang="ru-RU" dirty="0" smtClean="0"/>
                      <a:t>001%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9"/>
              <c:layout>
                <c:manualLayout>
                  <c:x val="5.754965004374453E-2"/>
                  <c:y val="-3.254787389229921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1,8%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txPr>
              <a:bodyPr/>
              <a:lstStyle/>
              <a:p>
                <a:pPr>
                  <a:defRPr sz="1400" b="1">
                    <a:ln>
                      <a:solidFill>
                        <a:srgbClr val="D60093"/>
                      </a:solidFill>
                    </a:ln>
                    <a:solidFill>
                      <a:srgbClr val="D60093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leaderLines>
              <c:spPr>
                <a:ln w="12700">
                  <a:solidFill>
                    <a:srgbClr val="990033"/>
                  </a:solidFill>
                </a:ln>
              </c:spPr>
            </c:leaderLines>
          </c:dLbls>
          <c:cat>
            <c:strRef>
              <c:f>Лист1!$A$1:$A$10</c:f>
              <c:strCache>
                <c:ptCount val="10"/>
                <c:pt idx="0">
                  <c:v>Общегосударственные расходы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Культура, 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Межбюджетные трансферты</c:v>
                </c:pt>
              </c:strCache>
            </c:strRef>
          </c:cat>
          <c:val>
            <c:numRef>
              <c:f>Лист1!$C$1:$C$10</c:f>
              <c:numCache>
                <c:formatCode>0.00</c:formatCode>
                <c:ptCount val="10"/>
                <c:pt idx="0">
                  <c:v>11.46350269946999</c:v>
                </c:pt>
                <c:pt idx="1">
                  <c:v>9.5087079146450506E-3</c:v>
                </c:pt>
                <c:pt idx="2">
                  <c:v>1.9169571003770871</c:v>
                </c:pt>
                <c:pt idx="3">
                  <c:v>1.7183655168812135</c:v>
                </c:pt>
                <c:pt idx="4">
                  <c:v>64.822801630548796</c:v>
                </c:pt>
                <c:pt idx="5">
                  <c:v>9.0426151413957889</c:v>
                </c:pt>
                <c:pt idx="6">
                  <c:v>8.1191478122274567</c:v>
                </c:pt>
                <c:pt idx="7">
                  <c:v>0.17432631176849217</c:v>
                </c:pt>
                <c:pt idx="8">
                  <c:v>0.69793916093494157</c:v>
                </c:pt>
                <c:pt idx="9">
                  <c:v>2.0348359184810736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3503543307086983"/>
          <c:y val="1.3851232874290118E-2"/>
          <c:w val="0.25663123359580053"/>
          <c:h val="0.98614876712570987"/>
        </c:manualLayout>
      </c:layout>
      <c:overlay val="1"/>
      <c:txPr>
        <a:bodyPr/>
        <a:lstStyle/>
        <a:p>
          <a:pPr>
            <a:defRPr sz="1200" b="1">
              <a:ln>
                <a:solidFill>
                  <a:srgbClr val="390FB1"/>
                </a:solidFill>
              </a:ln>
              <a:solidFill>
                <a:srgbClr val="390FB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1"/>
  </c:chart>
  <c:externalData r:id="rId1">
    <c:autoUpdate val="1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3175853018372686E-4"/>
          <c:y val="0"/>
          <c:w val="0.74910028433945763"/>
          <c:h val="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7030A0"/>
              </a:solidFill>
            </c:spPr>
          </c:dPt>
          <c:dPt>
            <c:idx val="4"/>
            <c:bubble3D val="0"/>
            <c:spPr>
              <a:solidFill>
                <a:srgbClr val="0066FF"/>
              </a:solidFill>
            </c:spPr>
          </c:dPt>
          <c:dPt>
            <c:idx val="5"/>
            <c:bubble3D val="0"/>
            <c:spPr>
              <a:solidFill>
                <a:srgbClr val="FFFF00"/>
              </a:solidFill>
            </c:spPr>
          </c:dPt>
          <c:dPt>
            <c:idx val="6"/>
            <c:bubble3D val="0"/>
            <c:spPr>
              <a:solidFill>
                <a:srgbClr val="0E450B"/>
              </a:solidFill>
            </c:spPr>
          </c:dPt>
          <c:dPt>
            <c:idx val="7"/>
            <c:bubble3D val="0"/>
            <c:spPr>
              <a:solidFill>
                <a:srgbClr val="990033"/>
              </a:solidFill>
            </c:spPr>
          </c:dPt>
          <c:dPt>
            <c:idx val="8"/>
            <c:bubble3D val="0"/>
            <c:spPr>
              <a:solidFill>
                <a:srgbClr val="002060"/>
              </a:solidFill>
            </c:spPr>
          </c:dPt>
          <c:dLbls>
            <c:dLbl>
              <c:idx val="0"/>
              <c:layout>
                <c:manualLayout>
                  <c:x val="-6.0403762029746719E-2"/>
                  <c:y val="7.5591461384084471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1</a:t>
                    </a:r>
                    <a:r>
                      <a:rPr lang="ru-RU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2</a:t>
                    </a:r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,</a:t>
                    </a:r>
                    <a:r>
                      <a:rPr lang="ru-RU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5%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1"/>
              <c:delete val="1"/>
            </c:dLbl>
            <c:dLbl>
              <c:idx val="2"/>
              <c:layout>
                <c:manualLayout>
                  <c:x val="2.8128062117235338E-2"/>
                  <c:y val="-4.624696828152028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5,3%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3"/>
              <c:layout>
                <c:manualLayout>
                  <c:x val="4.3800306211723525E-2"/>
                  <c:y val="1.256726510259953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0,0</a:t>
                    </a:r>
                    <a:r>
                      <a:rPr lang="ru-RU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2%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4"/>
              <c:layout>
                <c:manualLayout>
                  <c:x val="-6.0641185476815247E-2"/>
                  <c:y val="-0.24457200828694275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58,6%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12,3%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ru-RU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9,9%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7"/>
              <c:delete val="1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0,</a:t>
                    </a:r>
                    <a:r>
                      <a:rPr lang="ru-RU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02%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9"/>
              <c:layout>
                <c:manualLayout>
                  <c:x val="5.0555336832895904E-2"/>
                  <c:y val="-7.0420226387959764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1,3%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txPr>
              <a:bodyPr/>
              <a:lstStyle/>
              <a:p>
                <a:pPr>
                  <a:defRPr sz="1400" b="1">
                    <a:ln>
                      <a:solidFill>
                        <a:srgbClr val="D60093"/>
                      </a:solidFill>
                    </a:ln>
                    <a:solidFill>
                      <a:srgbClr val="D60093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leaderLines>
              <c:spPr>
                <a:ln w="12700">
                  <a:solidFill>
                    <a:srgbClr val="D60093"/>
                  </a:solidFill>
                </a:ln>
              </c:spPr>
            </c:leaderLines>
          </c:dLbls>
          <c:cat>
            <c:strRef>
              <c:f>Лист1!$A$14:$A$23</c:f>
              <c:strCache>
                <c:ptCount val="10"/>
                <c:pt idx="0">
                  <c:v>Общегосударственные расходы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Культура, 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Межбюджетные трансферты</c:v>
                </c:pt>
              </c:strCache>
            </c:strRef>
          </c:cat>
          <c:val>
            <c:numRef>
              <c:f>Лист1!$C$14:$C$23</c:f>
              <c:numCache>
                <c:formatCode>0.00</c:formatCode>
                <c:ptCount val="10"/>
                <c:pt idx="0">
                  <c:v>12.014586247563704</c:v>
                </c:pt>
                <c:pt idx="1">
                  <c:v>9.8077972190587174E-3</c:v>
                </c:pt>
                <c:pt idx="2">
                  <c:v>1.8925795713372175</c:v>
                </c:pt>
                <c:pt idx="3">
                  <c:v>4.0538895172108867E-2</c:v>
                </c:pt>
                <c:pt idx="4">
                  <c:v>65.807582964459058</c:v>
                </c:pt>
                <c:pt idx="5">
                  <c:v>9.3270438457999703</c:v>
                </c:pt>
                <c:pt idx="6">
                  <c:v>8.3742026150523206</c:v>
                </c:pt>
                <c:pt idx="7">
                  <c:v>0.11507815403695423</c:v>
                </c:pt>
                <c:pt idx="8">
                  <c:v>0.73950791031701835</c:v>
                </c:pt>
                <c:pt idx="9">
                  <c:v>1.6790719990426546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4892432195975489"/>
          <c:y val="1.3851232874290118E-2"/>
          <c:w val="0.24968678915135686"/>
          <c:h val="0.98614876712570987"/>
        </c:manualLayout>
      </c:layout>
      <c:overlay val="1"/>
      <c:txPr>
        <a:bodyPr/>
        <a:lstStyle/>
        <a:p>
          <a:pPr>
            <a:defRPr sz="1200" b="1">
              <a:ln>
                <a:solidFill>
                  <a:srgbClr val="390FB1"/>
                </a:solidFill>
              </a:ln>
              <a:solidFill>
                <a:srgbClr val="390FB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1"/>
  </c:chart>
  <c:externalData r:id="rId1">
    <c:autoUpdate val="1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75048917322834663"/>
          <c:h val="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7030A0"/>
              </a:solidFill>
            </c:spPr>
          </c:dPt>
          <c:dPt>
            <c:idx val="4"/>
            <c:bubble3D val="0"/>
            <c:spPr>
              <a:solidFill>
                <a:srgbClr val="0070C0"/>
              </a:solidFill>
            </c:spPr>
          </c:dPt>
          <c:dPt>
            <c:idx val="5"/>
            <c:bubble3D val="0"/>
            <c:spPr>
              <a:solidFill>
                <a:srgbClr val="FFFF00"/>
              </a:solidFill>
            </c:spPr>
          </c:dPt>
          <c:dPt>
            <c:idx val="6"/>
            <c:bubble3D val="0"/>
            <c:spPr>
              <a:solidFill>
                <a:srgbClr val="0F511F"/>
              </a:solidFill>
            </c:spPr>
          </c:dPt>
          <c:dPt>
            <c:idx val="7"/>
            <c:bubble3D val="0"/>
            <c:spPr>
              <a:solidFill>
                <a:srgbClr val="990033"/>
              </a:solidFill>
            </c:spPr>
          </c:dPt>
          <c:dPt>
            <c:idx val="8"/>
            <c:bubble3D val="0"/>
            <c:spPr>
              <a:solidFill>
                <a:srgbClr val="00206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1</a:t>
                    </a:r>
                    <a:r>
                      <a:rPr lang="ru-RU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2,1%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1"/>
              <c:delete val="1"/>
            </c:dLbl>
            <c:dLbl>
              <c:idx val="2"/>
              <c:layout>
                <c:manualLayout>
                  <c:x val="2.3515419947506548E-2"/>
                  <c:y val="-1.381642152601164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5,6%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3"/>
              <c:layout>
                <c:manualLayout>
                  <c:x val="2.3199365704286972E-2"/>
                  <c:y val="8.519718326461929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0,0</a:t>
                    </a:r>
                    <a:r>
                      <a:rPr lang="ru-RU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2%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60,0%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12,2%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6"/>
              <c:layout>
                <c:manualLayout>
                  <c:x val="6.2262412510936588E-2"/>
                  <c:y val="8.561915574560384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9,8%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7"/>
              <c:delete val="1"/>
            </c:dLbl>
            <c:dLbl>
              <c:idx val="8"/>
              <c:layout>
                <c:manualLayout>
                  <c:x val="6.7253937007874347E-3"/>
                  <c:y val="-7.93820304188566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0,</a:t>
                    </a:r>
                    <a:r>
                      <a:rPr lang="ru-RU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02%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9"/>
              <c:layout>
                <c:manualLayout>
                  <c:x val="5.2771325459317592E-2"/>
                  <c:y val="-5.072713354885688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1,</a:t>
                    </a:r>
                    <a:r>
                      <a:rPr lang="ru-RU" dirty="0" smtClean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</a:rPr>
                      <a:t>2%</a:t>
                    </a:r>
                    <a:endParaRPr lang="en-US" dirty="0">
                      <a:ln>
                        <a:solidFill>
                          <a:srgbClr val="D60093"/>
                        </a:solidFill>
                      </a:ln>
                      <a:solidFill>
                        <a:srgbClr val="D60093"/>
                      </a:solidFill>
                    </a:endParaRP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txPr>
              <a:bodyPr/>
              <a:lstStyle/>
              <a:p>
                <a:pPr>
                  <a:defRPr sz="1400" b="1">
                    <a:ln>
                      <a:solidFill>
                        <a:srgbClr val="D60093"/>
                      </a:solidFill>
                    </a:ln>
                    <a:solidFill>
                      <a:srgbClr val="D60093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leaderLines>
              <c:spPr>
                <a:ln w="12700">
                  <a:solidFill>
                    <a:srgbClr val="D60093"/>
                  </a:solidFill>
                </a:ln>
              </c:spPr>
            </c:leaderLines>
          </c:dLbls>
          <c:cat>
            <c:strRef>
              <c:f>[расходы.xlsx]Лист1!$A$26:$A$35</c:f>
              <c:strCache>
                <c:ptCount val="10"/>
                <c:pt idx="0">
                  <c:v>Общегосударственные расходы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Культура, 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Межбюджетные трансферты</c:v>
                </c:pt>
              </c:strCache>
            </c:strRef>
          </c:cat>
          <c:val>
            <c:numRef>
              <c:f>[расходы.xlsx]Лист1!$C$26:$C$35</c:f>
              <c:numCache>
                <c:formatCode>0.00</c:formatCode>
                <c:ptCount val="10"/>
                <c:pt idx="0">
                  <c:v>12.998617034104972</c:v>
                </c:pt>
                <c:pt idx="1">
                  <c:v>9.5949789551887325E-3</c:v>
                </c:pt>
                <c:pt idx="2">
                  <c:v>1.7555629153308576</c:v>
                </c:pt>
                <c:pt idx="3">
                  <c:v>4.3177405298349299E-2</c:v>
                </c:pt>
                <c:pt idx="4">
                  <c:v>65.378155983276471</c:v>
                </c:pt>
                <c:pt idx="5">
                  <c:v>9.1238897957689868</c:v>
                </c:pt>
                <c:pt idx="6">
                  <c:v>8.1912124250908391</c:v>
                </c:pt>
                <c:pt idx="7">
                  <c:v>0.1125810864075478</c:v>
                </c:pt>
                <c:pt idx="8">
                  <c:v>0.74457036692264456</c:v>
                </c:pt>
                <c:pt idx="9">
                  <c:v>1.6426380088440822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4163046806649491"/>
          <c:y val="0"/>
          <c:w val="0.25003619860017479"/>
          <c:h val="0.99915937040453362"/>
        </c:manualLayout>
      </c:layout>
      <c:overlay val="1"/>
      <c:txPr>
        <a:bodyPr/>
        <a:lstStyle/>
        <a:p>
          <a:pPr>
            <a:defRPr sz="1200" b="1">
              <a:ln>
                <a:solidFill>
                  <a:srgbClr val="390FB1"/>
                </a:solidFill>
              </a:ln>
              <a:solidFill>
                <a:srgbClr val="390FB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1"/>
  </c:chart>
  <c:externalData r:id="rId1">
    <c:autoUpdate val="1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30555555555559"/>
          <c:y val="0.10593641015745633"/>
          <c:w val="0.89836111111111117"/>
          <c:h val="0.80337962962962961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Лист10!$A$2</c:f>
              <c:strCache>
                <c:ptCount val="1"/>
                <c:pt idx="0">
                  <c:v>расходы бюджета, всего</c:v>
                </c:pt>
              </c:strCache>
            </c:strRef>
          </c:tx>
          <c:spPr>
            <a:solidFill>
              <a:srgbClr val="00CC00"/>
            </a:solidFill>
          </c:spPr>
          <c:invertIfNegative val="1"/>
          <c:dLbls>
            <c:dLbl>
              <c:idx val="0"/>
              <c:delete val="1"/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/>
                      <a:t>расходы бюджета, </a:t>
                    </a:r>
                    <a:r>
                      <a:rPr lang="ru-RU" dirty="0" smtClean="0"/>
                      <a:t>всего: 2019 год:</a:t>
                    </a:r>
                    <a:r>
                      <a:rPr lang="ru-RU" baseline="0" dirty="0" smtClean="0"/>
                      <a:t> 265,8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2"/>
              <c:tx>
                <c:rich>
                  <a:bodyPr/>
                  <a:lstStyle/>
                  <a:p>
                    <a:r>
                      <a:rPr lang="ru-RU" dirty="0"/>
                      <a:t>расходы бюджета</a:t>
                    </a:r>
                    <a:r>
                      <a:rPr lang="ru-RU"/>
                      <a:t>, </a:t>
                    </a:r>
                    <a:r>
                      <a:rPr lang="ru-RU" smtClean="0"/>
                      <a:t>всего:2020 год: 247,1</a:t>
                    </a:r>
                  </a:p>
                  <a:p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3"/>
              <c:tx>
                <c:rich>
                  <a:bodyPr/>
                  <a:lstStyle/>
                  <a:p>
                    <a:r>
                      <a:rPr lang="ru-RU"/>
                      <a:t>расходы бюджета, </a:t>
                    </a:r>
                    <a:r>
                      <a:rPr lang="ru-RU" smtClean="0"/>
                      <a:t>всего: 2021 год: 249,1</a:t>
                    </a:r>
                    <a:endParaRPr lang="ru-RU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txPr>
              <a:bodyPr/>
              <a:lstStyle/>
              <a:p>
                <a:pPr>
                  <a:defRPr sz="1400" b="1">
                    <a:ln>
                      <a:solidFill>
                        <a:srgbClr val="0F511F"/>
                      </a:solidFill>
                    </a:ln>
                    <a:solidFill>
                      <a:srgbClr val="0F511F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0"/>
          </c:dLbls>
          <c:cat>
            <c:strRef>
              <c:f>Лист10!$B$1:$E$1</c:f>
              <c:strCache>
                <c:ptCount val="4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</c:strCache>
            </c:strRef>
          </c:cat>
          <c:val>
            <c:numRef>
              <c:f>Лист10!$B$2:$E$2</c:f>
              <c:numCache>
                <c:formatCode>General</c:formatCode>
                <c:ptCount val="4"/>
                <c:pt idx="0">
                  <c:v>383.8</c:v>
                </c:pt>
                <c:pt idx="1">
                  <c:v>315.5</c:v>
                </c:pt>
                <c:pt idx="2">
                  <c:v>305.89999999999969</c:v>
                </c:pt>
                <c:pt idx="3">
                  <c:v>312.7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ser>
          <c:idx val="1"/>
          <c:order val="1"/>
          <c:tx>
            <c:strRef>
              <c:f>Лист10!$A$3</c:f>
              <c:strCache>
                <c:ptCount val="1"/>
                <c:pt idx="0">
                  <c:v>расходы на социальную сферу</c:v>
                </c:pt>
              </c:strCache>
            </c:strRef>
          </c:tx>
          <c:spPr>
            <a:solidFill>
              <a:srgbClr val="0070C0"/>
            </a:solidFill>
          </c:spPr>
          <c:invertIfNegative val="1"/>
          <c:dLbls>
            <c:dLbl>
              <c:idx val="0"/>
              <c:layout>
                <c:manualLayout>
                  <c:x val="-1.0936132983377149E-7"/>
                  <c:y val="-4.1591955629504468E-3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расходы на социальную </a:t>
                    </a:r>
                    <a:r>
                      <a:rPr lang="ru-RU" dirty="0" smtClean="0"/>
                      <a:t>сферу: 2018 год: 241,0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1"/>
              <c:layout>
                <c:manualLayout>
                  <c:x val="2.7777777777778113E-3"/>
                  <c:y val="3.4767282746477552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Расходы </a:t>
                    </a:r>
                    <a:r>
                      <a:rPr lang="ru-RU" dirty="0"/>
                      <a:t>на социальную </a:t>
                    </a:r>
                    <a:r>
                      <a:rPr lang="ru-RU" dirty="0" smtClean="0"/>
                      <a:t>сферу: 2019 год: 217,9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2"/>
              <c:layout>
                <c:manualLayout>
                  <c:x val="-4.1666666666666683E-3"/>
                  <c:y val="-1.5805072353593081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Расходы </a:t>
                    </a:r>
                    <a:r>
                      <a:rPr lang="ru-RU" dirty="0"/>
                      <a:t>на социальную </a:t>
                    </a:r>
                    <a:r>
                      <a:rPr lang="ru-RU" dirty="0" smtClean="0"/>
                      <a:t>сферу: 2020 год: 199,8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3"/>
              <c:layout>
                <c:manualLayout>
                  <c:x val="0"/>
                  <c:y val="4.9435268548401624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Расходы </a:t>
                    </a:r>
                    <a:r>
                      <a:rPr lang="ru-RU" dirty="0"/>
                      <a:t>на социальную </a:t>
                    </a:r>
                    <a:r>
                      <a:rPr lang="ru-RU" dirty="0" smtClean="0"/>
                      <a:t>сферу: 2021 год: 201,9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txPr>
              <a:bodyPr/>
              <a:lstStyle/>
              <a:p>
                <a:pPr>
                  <a:defRPr sz="1400" b="1">
                    <a:ln>
                      <a:solidFill>
                        <a:srgbClr val="0070C0"/>
                      </a:solidFill>
                    </a:ln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0"/>
          </c:dLbls>
          <c:cat>
            <c:strRef>
              <c:f>Лист10!$B$1:$E$1</c:f>
              <c:strCache>
                <c:ptCount val="4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</c:strCache>
            </c:strRef>
          </c:cat>
          <c:val>
            <c:numRef>
              <c:f>Лист10!$B$3:$E$3</c:f>
              <c:numCache>
                <c:formatCode>General</c:formatCode>
                <c:ptCount val="4"/>
                <c:pt idx="0">
                  <c:v>288.60000000000002</c:v>
                </c:pt>
                <c:pt idx="1">
                  <c:v>258.7</c:v>
                </c:pt>
                <c:pt idx="2">
                  <c:v>255.4</c:v>
                </c:pt>
                <c:pt idx="3">
                  <c:v>258.60000000000002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702656"/>
        <c:axId val="141704192"/>
      </c:barChart>
      <c:lineChart>
        <c:grouping val="standard"/>
        <c:varyColors val="1"/>
        <c:ser>
          <c:idx val="2"/>
          <c:order val="2"/>
          <c:tx>
            <c:strRef>
              <c:f>Лист10!$A$4</c:f>
              <c:strCache>
                <c:ptCount val="1"/>
                <c:pt idx="0">
                  <c:v>удельный вес в общем объеме расходов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Lbls>
            <c:dLbl>
              <c:idx val="0"/>
              <c:layout>
                <c:manualLayout>
                  <c:x val="-4.1666666666666664E-2"/>
                  <c:y val="3.555549046979344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удельный </a:t>
                    </a:r>
                    <a:r>
                      <a:rPr lang="ru-RU" dirty="0"/>
                      <a:t>вес в общем объеме </a:t>
                    </a:r>
                    <a:r>
                      <a:rPr lang="ru-RU" dirty="0" smtClean="0"/>
                      <a:t>расходов: 2018 год: 76,20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1"/>
              <c:layout>
                <c:manualLayout>
                  <c:x val="-4.0277777777777767E-2"/>
                  <c:y val="4.92306791120218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удельный </a:t>
                    </a:r>
                    <a:r>
                      <a:rPr lang="ru-RU" dirty="0"/>
                      <a:t>вес в общем объеме </a:t>
                    </a:r>
                    <a:r>
                      <a:rPr lang="ru-RU" dirty="0" smtClean="0"/>
                      <a:t>расходов: 2019 год: </a:t>
                    </a:r>
                    <a:r>
                      <a:rPr lang="ru-RU" dirty="0"/>
                      <a:t>82,00</a:t>
                    </a: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2"/>
              <c:layout>
                <c:manualLayout>
                  <c:x val="-3.888888888888889E-2"/>
                  <c:y val="3.5555490469793352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удельный вес в общем объеме </a:t>
                    </a:r>
                    <a:r>
                      <a:rPr lang="ru-RU" dirty="0" smtClean="0"/>
                      <a:t>расходов: 2020 </a:t>
                    </a:r>
                    <a:r>
                      <a:rPr lang="ru-RU" dirty="0"/>
                      <a:t>год; </a:t>
                    </a:r>
                    <a:r>
                      <a:rPr lang="ru-RU" dirty="0" smtClean="0"/>
                      <a:t>80,80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3"/>
              <c:layout>
                <c:manualLayout>
                  <c:x val="-1.2500000000000001E-2"/>
                  <c:y val="4.923067911202194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удельный вес в общем объеме </a:t>
                    </a:r>
                    <a:r>
                      <a:rPr lang="ru-RU" dirty="0" smtClean="0"/>
                      <a:t>расходов: 2021 год: 81,00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txPr>
              <a:bodyPr/>
              <a:lstStyle/>
              <a:p>
                <a:pPr>
                  <a:defRPr sz="1400" b="1">
                    <a:ln>
                      <a:solidFill>
                        <a:srgbClr val="FF0000"/>
                      </a:solidFill>
                    </a:ln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0"/>
          </c:dLbls>
          <c:cat>
            <c:strRef>
              <c:f>Лист10!$B$1:$E$1</c:f>
              <c:strCache>
                <c:ptCount val="4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</c:strCache>
            </c:strRef>
          </c:cat>
          <c:val>
            <c:numRef>
              <c:f>Лист10!$B$4:$E$4</c:f>
              <c:numCache>
                <c:formatCode>0.00</c:formatCode>
                <c:ptCount val="4"/>
                <c:pt idx="0">
                  <c:v>75.195414278269908</c:v>
                </c:pt>
                <c:pt idx="1">
                  <c:v>81.996830427892235</c:v>
                </c:pt>
                <c:pt idx="2">
                  <c:v>83.491337038247806</c:v>
                </c:pt>
                <c:pt idx="3">
                  <c:v>82.699072593539327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1702656"/>
        <c:axId val="141704192"/>
      </c:lineChart>
      <c:catAx>
        <c:axId val="141702656"/>
        <c:scaling>
          <c:orientation val="minMax"/>
        </c:scaling>
        <c:delete val="1"/>
        <c:axPos val="b"/>
        <c:numFmt formatCode="General" sourceLinked="1"/>
        <c:majorTickMark val="cross"/>
        <c:minorTickMark val="cross"/>
        <c:tickLblPos val="nextTo"/>
        <c:crossAx val="141704192"/>
        <c:crosses val="autoZero"/>
        <c:auto val="1"/>
        <c:lblAlgn val="ctr"/>
        <c:lblOffset val="100"/>
        <c:noMultiLvlLbl val="1"/>
      </c:catAx>
      <c:valAx>
        <c:axId val="141704192"/>
        <c:scaling>
          <c:orientation val="minMax"/>
        </c:scaling>
        <c:delete val="1"/>
        <c:axPos val="l"/>
        <c:majorGridlines/>
        <c:title>
          <c:tx>
            <c:rich>
              <a:bodyPr/>
              <a:lstStyle/>
              <a:p>
                <a:pPr>
                  <a:defRPr sz="1200">
                    <a:ln>
                      <a:solidFill>
                        <a:srgbClr val="002060"/>
                      </a:solidFill>
                    </a:ln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 sz="1200">
                    <a:ln>
                      <a:solidFill>
                        <a:srgbClr val="002060"/>
                      </a:solidFill>
                    </a:ln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млн.руб.</a:t>
                </a:r>
              </a:p>
            </c:rich>
          </c:tx>
          <c:layout>
            <c:manualLayout>
              <c:xMode val="edge"/>
              <c:yMode val="edge"/>
              <c:x val="3.0555555555555582E-2"/>
              <c:y val="0.39740740740741065"/>
            </c:manualLayout>
          </c:layout>
          <c:overlay val="1"/>
        </c:title>
        <c:numFmt formatCode="General" sourceLinked="1"/>
        <c:majorTickMark val="cross"/>
        <c:minorTickMark val="cross"/>
        <c:tickLblPos val="nextTo"/>
        <c:crossAx val="141702656"/>
        <c:crosses val="autoZero"/>
        <c:crossBetween val="between"/>
      </c:valAx>
      <c:spPr>
        <a:solidFill>
          <a:schemeClr val="accent3">
            <a:lumMod val="20000"/>
            <a:lumOff val="80000"/>
          </a:schemeClr>
        </a:solidFill>
      </c:spPr>
    </c:plotArea>
    <c:legend>
      <c:legendPos val="b"/>
      <c:overlay val="1"/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1"/>
  </c:chart>
  <c:spPr>
    <a:solidFill>
      <a:schemeClr val="accent6">
        <a:lumMod val="20000"/>
        <a:lumOff val="80000"/>
      </a:schemeClr>
    </a:solidFill>
  </c:spPr>
  <c:externalData r:id="rId1">
    <c:autoUpdate val="1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ln>
                  <a:solidFill>
                    <a:srgbClr val="0F511F"/>
                  </a:solidFill>
                </a:ln>
                <a:solidFill>
                  <a:srgbClr val="0F511F"/>
                </a:solidFill>
              </a:defRPr>
            </a:pPr>
            <a:r>
              <a:rPr lang="ru-RU" dirty="0" smtClean="0"/>
              <a:t>2019 </a:t>
            </a:r>
            <a:r>
              <a:rPr lang="ru-RU" dirty="0"/>
              <a:t>год </a:t>
            </a:r>
          </a:p>
        </c:rich>
      </c:tx>
      <c:overlay val="1"/>
    </c:title>
    <c:autoTitleDeleted val="0"/>
    <c:plotArea>
      <c:layout/>
      <c:doughnutChart>
        <c:varyColors val="1"/>
        <c:ser>
          <c:idx val="0"/>
          <c:order val="0"/>
          <c:tx>
            <c:strRef>
              <c:f>[расходы.xlsx]Лист11!$B$1</c:f>
              <c:strCache>
                <c:ptCount val="1"/>
                <c:pt idx="0">
                  <c:v>2017 год 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61,1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smtClean="0"/>
                      <a:t>11,6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2"/>
              <c:tx>
                <c:rich>
                  <a:bodyPr/>
                  <a:lstStyle/>
                  <a:p>
                    <a:r>
                      <a:rPr lang="ru-RU" dirty="0" smtClean="0"/>
                      <a:t>9,3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spPr>
              <a:scene3d>
                <a:camera prst="orthographicFront"/>
                <a:lightRig rig="threePt" dir="t"/>
              </a:scene3d>
              <a:sp3d>
                <a:bevelT w="6350"/>
              </a:sp3d>
            </c:spPr>
            <c:txPr>
              <a:bodyPr rot="0"/>
              <a:lstStyle/>
              <a:p>
                <a:pPr>
                  <a:defRPr sz="1200" b="1">
                    <a:ln>
                      <a:solidFill>
                        <a:srgbClr val="002060"/>
                      </a:solidFill>
                    </a:ln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</c:dLbls>
          <c:cat>
            <c:strRef>
              <c:f>[расходы.xlsx]Лист11!$A$2:$A$4</c:f>
              <c:strCache>
                <c:ptCount val="3"/>
                <c:pt idx="0">
                  <c:v>образование</c:v>
                </c:pt>
                <c:pt idx="1">
                  <c:v>культура </c:v>
                </c:pt>
                <c:pt idx="2">
                  <c:v>социальная политика</c:v>
                </c:pt>
              </c:strCache>
            </c:strRef>
          </c:cat>
          <c:val>
            <c:numRef>
              <c:f>[расходы.xlsx]Лист11!$B$2:$B$4</c:f>
              <c:numCache>
                <c:formatCode>0.0%</c:formatCode>
                <c:ptCount val="3"/>
                <c:pt idx="0">
                  <c:v>0.79100000000000004</c:v>
                </c:pt>
                <c:pt idx="1">
                  <c:v>0.11</c:v>
                </c:pt>
                <c:pt idx="2">
                  <c:v>9.9000000000000046E-2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1"/>
      <c:txPr>
        <a:bodyPr/>
        <a:lstStyle/>
        <a:p>
          <a:pPr>
            <a:defRPr>
              <a:ln>
                <a:solidFill>
                  <a:srgbClr val="7030A0"/>
                </a:solidFill>
              </a:ln>
              <a:solidFill>
                <a:srgbClr val="7030A0"/>
              </a:solidFill>
            </a:defRPr>
          </a:pPr>
          <a:endParaRPr lang="ru-RU"/>
        </a:p>
      </c:txPr>
    </c:legend>
    <c:plotVisOnly val="1"/>
    <c:dispBlanksAs val="zero"/>
    <c:showDLblsOverMax val="1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1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ln>
                  <a:solidFill>
                    <a:srgbClr val="0F511F"/>
                  </a:solidFill>
                </a:ln>
                <a:solidFill>
                  <a:srgbClr val="0F511F"/>
                </a:solidFill>
              </a:defRPr>
            </a:pPr>
            <a:r>
              <a:rPr lang="ru-RU" dirty="0" smtClean="0"/>
              <a:t>2021 </a:t>
            </a:r>
            <a:r>
              <a:rPr lang="ru-RU" dirty="0"/>
              <a:t>год</a:t>
            </a:r>
          </a:p>
        </c:rich>
      </c:tx>
      <c:overlay val="1"/>
    </c:title>
    <c:autoTitleDeleted val="0"/>
    <c:plotArea>
      <c:layout/>
      <c:doughnutChart>
        <c:varyColors val="1"/>
        <c:ser>
          <c:idx val="0"/>
          <c:order val="0"/>
          <c:tx>
            <c:strRef>
              <c:f>[расходы.xlsx]Лист11!$D$1</c:f>
              <c:strCache>
                <c:ptCount val="1"/>
                <c:pt idx="0">
                  <c:v>2019 год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60,0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smtClean="0"/>
                      <a:t>12,2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dLbl>
              <c:idx val="2"/>
              <c:tx>
                <c:rich>
                  <a:bodyPr/>
                  <a:lstStyle/>
                  <a:p>
                    <a:r>
                      <a:rPr lang="ru-RU" dirty="0" smtClean="0"/>
                      <a:t>9,8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</c:dLbl>
            <c:txPr>
              <a:bodyPr/>
              <a:lstStyle/>
              <a:p>
                <a:pPr>
                  <a:defRPr sz="1200" b="1">
                    <a:ln>
                      <a:solidFill>
                        <a:srgbClr val="002060"/>
                      </a:solidFill>
                    </a:ln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1"/>
          </c:dLbls>
          <c:cat>
            <c:strRef>
              <c:f>[расходы.xlsx]Лист11!$A$2:$A$4</c:f>
              <c:strCache>
                <c:ptCount val="3"/>
                <c:pt idx="0">
                  <c:v>образование</c:v>
                </c:pt>
                <c:pt idx="1">
                  <c:v>культура </c:v>
                </c:pt>
                <c:pt idx="2">
                  <c:v>социальная политика</c:v>
                </c:pt>
              </c:strCache>
            </c:strRef>
          </c:cat>
          <c:val>
            <c:numRef>
              <c:f>[расходы.xlsx]Лист11!$D$2:$D$4</c:f>
              <c:numCache>
                <c:formatCode>0%</c:formatCode>
                <c:ptCount val="3"/>
                <c:pt idx="0" formatCode="0.0%">
                  <c:v>0.79100000000000004</c:v>
                </c:pt>
                <c:pt idx="1">
                  <c:v>0.11</c:v>
                </c:pt>
                <c:pt idx="2">
                  <c:v>9.9000000000000046E-2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1"/>
      <c:txPr>
        <a:bodyPr/>
        <a:lstStyle/>
        <a:p>
          <a:pPr>
            <a:defRPr>
              <a:ln>
                <a:solidFill>
                  <a:srgbClr val="7030A0"/>
                </a:solidFill>
              </a:ln>
              <a:solidFill>
                <a:srgbClr val="7030A0"/>
              </a:solidFill>
            </a:defRPr>
          </a:pPr>
          <a:endParaRPr lang="ru-RU"/>
        </a:p>
      </c:txPr>
    </c:legend>
    <c:plotVisOnly val="1"/>
    <c:dispBlanksAs val="zero"/>
    <c:showDLblsOverMax val="1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1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D91248-49D9-4A2B-9470-FC7C18C91496}" type="doc">
      <dgm:prSet loTypeId="urn:microsoft.com/office/officeart/2005/8/layout/vProcess5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5810E08-93CF-49EE-AE38-6669AB76C00C}">
      <dgm:prSet phldrT="[Текст]" custT="1"/>
      <dgm:spPr/>
      <dgm:t>
        <a:bodyPr/>
        <a:lstStyle/>
        <a:p>
          <a:r>
            <a:rPr lang="ru-RU" sz="1800" dirty="0" smtClean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rPr>
            <a:t>1 уровень</a:t>
          </a:r>
        </a:p>
        <a:p>
          <a:r>
            <a:rPr lang="ru-RU" sz="1800" dirty="0" smtClean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rPr>
            <a:t>ФЕДЕРАЛЬНЫЙ БЮДЖЕТ</a:t>
          </a:r>
          <a:endParaRPr lang="ru-RU" sz="1800" dirty="0">
            <a:ln>
              <a:solidFill>
                <a:srgbClr val="FFC000"/>
              </a:solidFill>
            </a:ln>
            <a:solidFill>
              <a:srgbClr val="FFC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5C9598F-4D61-4E76-8997-713603DD06E7}" type="parTrans" cxnId="{F721CE1B-4374-4B90-948B-9A5C49175549}">
      <dgm:prSet/>
      <dgm:spPr/>
      <dgm:t>
        <a:bodyPr/>
        <a:lstStyle/>
        <a:p>
          <a:endParaRPr lang="ru-RU"/>
        </a:p>
      </dgm:t>
    </dgm:pt>
    <dgm:pt modelId="{F4DF48DB-89C6-4A9E-B100-3982BD3CE617}" type="sibTrans" cxnId="{F721CE1B-4374-4B90-948B-9A5C49175549}">
      <dgm:prSet/>
      <dgm:spPr>
        <a:solidFill>
          <a:srgbClr val="92D050">
            <a:alpha val="90000"/>
          </a:srgbClr>
        </a:solidFill>
        <a:ln>
          <a:solidFill>
            <a:srgbClr val="00B050">
              <a:alpha val="90000"/>
            </a:srgbClr>
          </a:solidFill>
        </a:ln>
      </dgm:spPr>
      <dgm:t>
        <a:bodyPr/>
        <a:lstStyle/>
        <a:p>
          <a:endParaRPr lang="ru-RU">
            <a:ln>
              <a:solidFill>
                <a:srgbClr val="00B050"/>
              </a:solidFill>
            </a:ln>
            <a:solidFill>
              <a:srgbClr val="00B050"/>
            </a:solidFill>
          </a:endParaRPr>
        </a:p>
      </dgm:t>
    </dgm:pt>
    <dgm:pt modelId="{36126501-3FB0-4B7B-A6C7-CE0C3E8FDCF7}">
      <dgm:prSet phldrT="[Текст]" custT="1"/>
      <dgm:spPr/>
      <dgm:t>
        <a:bodyPr/>
        <a:lstStyle/>
        <a:p>
          <a:r>
            <a:rPr lang="ru-RU" sz="1800" dirty="0" smtClean="0">
              <a:ln>
                <a:solidFill>
                  <a:srgbClr val="FFFF00"/>
                </a:solidFill>
              </a:ln>
              <a:latin typeface="Times New Roman" pitchFamily="18" charset="0"/>
              <a:cs typeface="Times New Roman" pitchFamily="18" charset="0"/>
            </a:rPr>
            <a:t>2 уровень</a:t>
          </a:r>
        </a:p>
        <a:p>
          <a:r>
            <a:rPr lang="ru-RU" sz="1800" dirty="0" smtClean="0">
              <a:ln>
                <a:solidFill>
                  <a:srgbClr val="FFFF00"/>
                </a:solidFill>
              </a:ln>
              <a:latin typeface="Times New Roman" pitchFamily="18" charset="0"/>
              <a:cs typeface="Times New Roman" pitchFamily="18" charset="0"/>
            </a:rPr>
            <a:t>БЮДЖЕТ РЕСПУБЛИК, КРАЕВ, ОБЛАСТЕЙ</a:t>
          </a:r>
        </a:p>
      </dgm:t>
    </dgm:pt>
    <dgm:pt modelId="{606FE92D-F20A-4425-A6BE-2585284A6400}" type="parTrans" cxnId="{74BD6345-C270-4730-A394-8F84719E5B4E}">
      <dgm:prSet/>
      <dgm:spPr/>
      <dgm:t>
        <a:bodyPr/>
        <a:lstStyle/>
        <a:p>
          <a:endParaRPr lang="ru-RU"/>
        </a:p>
      </dgm:t>
    </dgm:pt>
    <dgm:pt modelId="{63BBAF0F-66BE-4CC8-A33A-EDEDD5ED5D5C}" type="sibTrans" cxnId="{74BD6345-C270-4730-A394-8F84719E5B4E}">
      <dgm:prSet/>
      <dgm:spPr>
        <a:solidFill>
          <a:srgbClr val="92D050">
            <a:alpha val="90000"/>
          </a:srgbClr>
        </a:solidFill>
        <a:ln>
          <a:solidFill>
            <a:srgbClr val="00B050">
              <a:alpha val="90000"/>
            </a:srgbClr>
          </a:solidFill>
        </a:ln>
      </dgm:spPr>
      <dgm:t>
        <a:bodyPr/>
        <a:lstStyle/>
        <a:p>
          <a:endParaRPr lang="ru-RU"/>
        </a:p>
      </dgm:t>
    </dgm:pt>
    <dgm:pt modelId="{8FA00338-41D7-4763-8382-A3E2DA2F0966}">
      <dgm:prSet phldrT="[Текст]" custT="1"/>
      <dgm:spPr/>
      <dgm:t>
        <a:bodyPr/>
        <a:lstStyle/>
        <a:p>
          <a:r>
            <a:rPr lang="ru-RU" sz="1800" dirty="0" smtClean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3 уровень</a:t>
          </a:r>
        </a:p>
        <a:p>
          <a:r>
            <a:rPr lang="ru-RU" sz="1800" dirty="0" smtClean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МЕСТНЫЕ БЮДЖЕТЫ</a:t>
          </a:r>
          <a:endParaRPr lang="ru-RU" sz="1800" dirty="0">
            <a:ln>
              <a:solidFill>
                <a:schemeClr val="accent2">
                  <a:lumMod val="75000"/>
                </a:schemeClr>
              </a:solidFill>
            </a:ln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03B364E-7B15-48B8-9D36-6B49A8990BE0}" type="parTrans" cxnId="{BD709B9A-737C-469F-964F-126488FBA065}">
      <dgm:prSet/>
      <dgm:spPr/>
      <dgm:t>
        <a:bodyPr/>
        <a:lstStyle/>
        <a:p>
          <a:endParaRPr lang="ru-RU"/>
        </a:p>
      </dgm:t>
    </dgm:pt>
    <dgm:pt modelId="{0943CC4D-1FA7-4D2C-8F47-B7E735A0C5E9}" type="sibTrans" cxnId="{BD709B9A-737C-469F-964F-126488FBA065}">
      <dgm:prSet/>
      <dgm:spPr/>
      <dgm:t>
        <a:bodyPr/>
        <a:lstStyle/>
        <a:p>
          <a:endParaRPr lang="ru-RU"/>
        </a:p>
      </dgm:t>
    </dgm:pt>
    <dgm:pt modelId="{92ED4D08-92DA-4E82-A3B1-95C4CB7FB508}" type="pres">
      <dgm:prSet presAssocID="{EBD91248-49D9-4A2B-9470-FC7C18C9149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02403E-D477-4638-BC4B-575B568D42CC}" type="pres">
      <dgm:prSet presAssocID="{EBD91248-49D9-4A2B-9470-FC7C18C91496}" presName="dummyMaxCanvas" presStyleCnt="0">
        <dgm:presLayoutVars/>
      </dgm:prSet>
      <dgm:spPr/>
    </dgm:pt>
    <dgm:pt modelId="{5364235D-4E91-4849-AED1-B2C2E2D7050B}" type="pres">
      <dgm:prSet presAssocID="{EBD91248-49D9-4A2B-9470-FC7C18C91496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D71594-44B6-4075-8E25-9B28C6F463B1}" type="pres">
      <dgm:prSet presAssocID="{EBD91248-49D9-4A2B-9470-FC7C18C91496}" presName="ThreeNodes_2" presStyleLbl="node1" presStyleIdx="1" presStyleCnt="3" custScaleX="1090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B2695E-CF2C-4A13-BC64-848FE661A20D}" type="pres">
      <dgm:prSet presAssocID="{EBD91248-49D9-4A2B-9470-FC7C18C91496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458926-C25D-4356-819E-7ED428DDCD03}" type="pres">
      <dgm:prSet presAssocID="{EBD91248-49D9-4A2B-9470-FC7C18C91496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BFA6A0-4B36-4166-A3FE-C5133ACDFCF0}" type="pres">
      <dgm:prSet presAssocID="{EBD91248-49D9-4A2B-9470-FC7C18C91496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F92075-D562-48D9-99DC-C6D6DF5F2721}" type="pres">
      <dgm:prSet presAssocID="{EBD91248-49D9-4A2B-9470-FC7C18C91496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8B4BC6-5B09-42CA-AEF7-93270EB7377A}" type="pres">
      <dgm:prSet presAssocID="{EBD91248-49D9-4A2B-9470-FC7C18C91496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66115F-E3B0-44D4-B8F8-C900A358220F}" type="pres">
      <dgm:prSet presAssocID="{EBD91248-49D9-4A2B-9470-FC7C18C91496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BD6345-C270-4730-A394-8F84719E5B4E}" srcId="{EBD91248-49D9-4A2B-9470-FC7C18C91496}" destId="{36126501-3FB0-4B7B-A6C7-CE0C3E8FDCF7}" srcOrd="1" destOrd="0" parTransId="{606FE92D-F20A-4425-A6BE-2585284A6400}" sibTransId="{63BBAF0F-66BE-4CC8-A33A-EDEDD5ED5D5C}"/>
    <dgm:cxn modelId="{D3CBD91A-7924-4A94-97A6-7021C37B302F}" type="presOf" srcId="{8FA00338-41D7-4763-8382-A3E2DA2F0966}" destId="{D766115F-E3B0-44D4-B8F8-C900A358220F}" srcOrd="1" destOrd="0" presId="urn:microsoft.com/office/officeart/2005/8/layout/vProcess5"/>
    <dgm:cxn modelId="{F721CE1B-4374-4B90-948B-9A5C49175549}" srcId="{EBD91248-49D9-4A2B-9470-FC7C18C91496}" destId="{05810E08-93CF-49EE-AE38-6669AB76C00C}" srcOrd="0" destOrd="0" parTransId="{65C9598F-4D61-4E76-8997-713603DD06E7}" sibTransId="{F4DF48DB-89C6-4A9E-B100-3982BD3CE617}"/>
    <dgm:cxn modelId="{F9432966-9667-44CA-9986-A8E3A0FF27C3}" type="presOf" srcId="{36126501-3FB0-4B7B-A6C7-CE0C3E8FDCF7}" destId="{F88B4BC6-5B09-42CA-AEF7-93270EB7377A}" srcOrd="1" destOrd="0" presId="urn:microsoft.com/office/officeart/2005/8/layout/vProcess5"/>
    <dgm:cxn modelId="{4E99266C-ACE2-460A-B5CB-8DBCD534DC74}" type="presOf" srcId="{05810E08-93CF-49EE-AE38-6669AB76C00C}" destId="{5364235D-4E91-4849-AED1-B2C2E2D7050B}" srcOrd="0" destOrd="0" presId="urn:microsoft.com/office/officeart/2005/8/layout/vProcess5"/>
    <dgm:cxn modelId="{BD709B9A-737C-469F-964F-126488FBA065}" srcId="{EBD91248-49D9-4A2B-9470-FC7C18C91496}" destId="{8FA00338-41D7-4763-8382-A3E2DA2F0966}" srcOrd="2" destOrd="0" parTransId="{703B364E-7B15-48B8-9D36-6B49A8990BE0}" sibTransId="{0943CC4D-1FA7-4D2C-8F47-B7E735A0C5E9}"/>
    <dgm:cxn modelId="{B654BAE6-1B38-4504-9F38-44A33C9323A2}" type="presOf" srcId="{63BBAF0F-66BE-4CC8-A33A-EDEDD5ED5D5C}" destId="{FABFA6A0-4B36-4166-A3FE-C5133ACDFCF0}" srcOrd="0" destOrd="0" presId="urn:microsoft.com/office/officeart/2005/8/layout/vProcess5"/>
    <dgm:cxn modelId="{4CEC05B3-B72F-4F6A-97FE-0E608219857E}" type="presOf" srcId="{8FA00338-41D7-4763-8382-A3E2DA2F0966}" destId="{85B2695E-CF2C-4A13-BC64-848FE661A20D}" srcOrd="0" destOrd="0" presId="urn:microsoft.com/office/officeart/2005/8/layout/vProcess5"/>
    <dgm:cxn modelId="{63B853AC-BA16-4614-A441-B5BCAB3251C8}" type="presOf" srcId="{F4DF48DB-89C6-4A9E-B100-3982BD3CE617}" destId="{E1458926-C25D-4356-819E-7ED428DDCD03}" srcOrd="0" destOrd="0" presId="urn:microsoft.com/office/officeart/2005/8/layout/vProcess5"/>
    <dgm:cxn modelId="{04F1621F-C73D-4CE0-A1AE-CE26A29DDF82}" type="presOf" srcId="{EBD91248-49D9-4A2B-9470-FC7C18C91496}" destId="{92ED4D08-92DA-4E82-A3B1-95C4CB7FB508}" srcOrd="0" destOrd="0" presId="urn:microsoft.com/office/officeart/2005/8/layout/vProcess5"/>
    <dgm:cxn modelId="{2038CA2B-B22A-4B4F-964A-E4133126A6D1}" type="presOf" srcId="{05810E08-93CF-49EE-AE38-6669AB76C00C}" destId="{1CF92075-D562-48D9-99DC-C6D6DF5F2721}" srcOrd="1" destOrd="0" presId="urn:microsoft.com/office/officeart/2005/8/layout/vProcess5"/>
    <dgm:cxn modelId="{E6DB685E-65D8-4826-8C3D-DB2180B5A8D3}" type="presOf" srcId="{36126501-3FB0-4B7B-A6C7-CE0C3E8FDCF7}" destId="{F9D71594-44B6-4075-8E25-9B28C6F463B1}" srcOrd="0" destOrd="0" presId="urn:microsoft.com/office/officeart/2005/8/layout/vProcess5"/>
    <dgm:cxn modelId="{D92C0D99-C58E-434A-B07E-696EAAA507AA}" type="presParOf" srcId="{92ED4D08-92DA-4E82-A3B1-95C4CB7FB508}" destId="{0202403E-D477-4638-BC4B-575B568D42CC}" srcOrd="0" destOrd="0" presId="urn:microsoft.com/office/officeart/2005/8/layout/vProcess5"/>
    <dgm:cxn modelId="{1A89701A-4020-4957-BEB7-2ED6D46BB2FF}" type="presParOf" srcId="{92ED4D08-92DA-4E82-A3B1-95C4CB7FB508}" destId="{5364235D-4E91-4849-AED1-B2C2E2D7050B}" srcOrd="1" destOrd="0" presId="urn:microsoft.com/office/officeart/2005/8/layout/vProcess5"/>
    <dgm:cxn modelId="{5C4F58BF-BFB5-4CB3-92D0-3CABCC2DC7BD}" type="presParOf" srcId="{92ED4D08-92DA-4E82-A3B1-95C4CB7FB508}" destId="{F9D71594-44B6-4075-8E25-9B28C6F463B1}" srcOrd="2" destOrd="0" presId="urn:microsoft.com/office/officeart/2005/8/layout/vProcess5"/>
    <dgm:cxn modelId="{BB10A319-4EB3-4C0D-BF80-ACEAC021DB52}" type="presParOf" srcId="{92ED4D08-92DA-4E82-A3B1-95C4CB7FB508}" destId="{85B2695E-CF2C-4A13-BC64-848FE661A20D}" srcOrd="3" destOrd="0" presId="urn:microsoft.com/office/officeart/2005/8/layout/vProcess5"/>
    <dgm:cxn modelId="{95444286-298E-48D3-805C-95D4BEEBAF28}" type="presParOf" srcId="{92ED4D08-92DA-4E82-A3B1-95C4CB7FB508}" destId="{E1458926-C25D-4356-819E-7ED428DDCD03}" srcOrd="4" destOrd="0" presId="urn:microsoft.com/office/officeart/2005/8/layout/vProcess5"/>
    <dgm:cxn modelId="{B78693B5-B2B6-4351-9985-409736560D48}" type="presParOf" srcId="{92ED4D08-92DA-4E82-A3B1-95C4CB7FB508}" destId="{FABFA6A0-4B36-4166-A3FE-C5133ACDFCF0}" srcOrd="5" destOrd="0" presId="urn:microsoft.com/office/officeart/2005/8/layout/vProcess5"/>
    <dgm:cxn modelId="{AA1F1DBE-B89A-4B75-A5F1-1BCD66E8546E}" type="presParOf" srcId="{92ED4D08-92DA-4E82-A3B1-95C4CB7FB508}" destId="{1CF92075-D562-48D9-99DC-C6D6DF5F2721}" srcOrd="6" destOrd="0" presId="urn:microsoft.com/office/officeart/2005/8/layout/vProcess5"/>
    <dgm:cxn modelId="{59E57569-0A29-4495-8461-88094E697AC1}" type="presParOf" srcId="{92ED4D08-92DA-4E82-A3B1-95C4CB7FB508}" destId="{F88B4BC6-5B09-42CA-AEF7-93270EB7377A}" srcOrd="7" destOrd="0" presId="urn:microsoft.com/office/officeart/2005/8/layout/vProcess5"/>
    <dgm:cxn modelId="{671D2453-8296-45AE-9D32-B0224CD87C54}" type="presParOf" srcId="{92ED4D08-92DA-4E82-A3B1-95C4CB7FB508}" destId="{D766115F-E3B0-44D4-B8F8-C900A358220F}" srcOrd="8" destOrd="0" presId="urn:microsoft.com/office/officeart/2005/8/layout/vProcess5"/>
  </dgm:cxnLst>
  <dgm:bg/>
  <dgm:whole>
    <a:ln>
      <a:solidFill>
        <a:schemeClr val="bg2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64235D-4E91-4849-AED1-B2C2E2D7050B}">
      <dsp:nvSpPr>
        <dsp:cNvPr id="0" name=""/>
        <dsp:cNvSpPr/>
      </dsp:nvSpPr>
      <dsp:spPr>
        <a:xfrm>
          <a:off x="0" y="0"/>
          <a:ext cx="4412469" cy="98584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rPr>
            <a:t>1 уровень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rPr>
            <a:t>ФЕДЕРАЛЬНЫЙ БЮДЖЕТ</a:t>
          </a:r>
          <a:endParaRPr lang="ru-RU" sz="1800" kern="1200" dirty="0">
            <a:ln>
              <a:solidFill>
                <a:srgbClr val="FFC000"/>
              </a:solidFill>
            </a:ln>
            <a:solidFill>
              <a:srgbClr val="FFC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874" y="28874"/>
        <a:ext cx="3348666" cy="928096"/>
      </dsp:txXfrm>
    </dsp:sp>
    <dsp:sp modelId="{F9D71594-44B6-4075-8E25-9B28C6F463B1}">
      <dsp:nvSpPr>
        <dsp:cNvPr id="0" name=""/>
        <dsp:cNvSpPr/>
      </dsp:nvSpPr>
      <dsp:spPr>
        <a:xfrm>
          <a:off x="190509" y="1150151"/>
          <a:ext cx="4810120" cy="985844"/>
        </a:xfrm>
        <a:prstGeom prst="roundRect">
          <a:avLst>
            <a:gd name="adj" fmla="val 10000"/>
          </a:avLst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n>
                <a:solidFill>
                  <a:srgbClr val="FFFF00"/>
                </a:solidFill>
              </a:ln>
              <a:latin typeface="Times New Roman" pitchFamily="18" charset="0"/>
              <a:cs typeface="Times New Roman" pitchFamily="18" charset="0"/>
            </a:rPr>
            <a:t>2 уровень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n>
                <a:solidFill>
                  <a:srgbClr val="FFFF00"/>
                </a:solidFill>
              </a:ln>
              <a:latin typeface="Times New Roman" pitchFamily="18" charset="0"/>
              <a:cs typeface="Times New Roman" pitchFamily="18" charset="0"/>
            </a:rPr>
            <a:t>БЮДЖЕТ РЕСПУБЛИК, КРАЕВ, ОБЛАСТЕЙ</a:t>
          </a:r>
        </a:p>
      </dsp:txBody>
      <dsp:txXfrm>
        <a:off x="219383" y="1179025"/>
        <a:ext cx="3629402" cy="928096"/>
      </dsp:txXfrm>
    </dsp:sp>
    <dsp:sp modelId="{85B2695E-CF2C-4A13-BC64-848FE661A20D}">
      <dsp:nvSpPr>
        <dsp:cNvPr id="0" name=""/>
        <dsp:cNvSpPr/>
      </dsp:nvSpPr>
      <dsp:spPr>
        <a:xfrm>
          <a:off x="778670" y="2300303"/>
          <a:ext cx="4412469" cy="985844"/>
        </a:xfrm>
        <a:prstGeom prst="roundRect">
          <a:avLst>
            <a:gd name="adj" fmla="val 1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3 уровень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МЕСТНЫЕ БЮДЖЕТЫ</a:t>
          </a:r>
          <a:endParaRPr lang="ru-RU" sz="1800" kern="1200" dirty="0">
            <a:ln>
              <a:solidFill>
                <a:schemeClr val="accent2">
                  <a:lumMod val="75000"/>
                </a:schemeClr>
              </a:solidFill>
            </a:ln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07544" y="2329177"/>
        <a:ext cx="3324586" cy="928096"/>
      </dsp:txXfrm>
    </dsp:sp>
    <dsp:sp modelId="{E1458926-C25D-4356-819E-7ED428DDCD03}">
      <dsp:nvSpPr>
        <dsp:cNvPr id="0" name=""/>
        <dsp:cNvSpPr/>
      </dsp:nvSpPr>
      <dsp:spPr>
        <a:xfrm>
          <a:off x="3771670" y="747598"/>
          <a:ext cx="640798" cy="640798"/>
        </a:xfrm>
        <a:prstGeom prst="downArrow">
          <a:avLst>
            <a:gd name="adj1" fmla="val 55000"/>
            <a:gd name="adj2" fmla="val 45000"/>
          </a:avLst>
        </a:prstGeom>
        <a:solidFill>
          <a:srgbClr val="92D050">
            <a:alpha val="90000"/>
          </a:srgbClr>
        </a:solidFill>
        <a:ln w="25400" cap="flat" cmpd="sng" algn="ctr">
          <a:solidFill>
            <a:srgbClr val="00B05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>
            <a:ln>
              <a:solidFill>
                <a:srgbClr val="00B050"/>
              </a:solidFill>
            </a:ln>
            <a:solidFill>
              <a:srgbClr val="00B050"/>
            </a:solidFill>
          </a:endParaRPr>
        </a:p>
      </dsp:txBody>
      <dsp:txXfrm>
        <a:off x="3915850" y="747598"/>
        <a:ext cx="352438" cy="482200"/>
      </dsp:txXfrm>
    </dsp:sp>
    <dsp:sp modelId="{FABFA6A0-4B36-4166-A3FE-C5133ACDFCF0}">
      <dsp:nvSpPr>
        <dsp:cNvPr id="0" name=""/>
        <dsp:cNvSpPr/>
      </dsp:nvSpPr>
      <dsp:spPr>
        <a:xfrm>
          <a:off x="4161005" y="1891178"/>
          <a:ext cx="640798" cy="640798"/>
        </a:xfrm>
        <a:prstGeom prst="downArrow">
          <a:avLst>
            <a:gd name="adj1" fmla="val 55000"/>
            <a:gd name="adj2" fmla="val 45000"/>
          </a:avLst>
        </a:prstGeom>
        <a:solidFill>
          <a:srgbClr val="92D050">
            <a:alpha val="90000"/>
          </a:srgbClr>
        </a:solidFill>
        <a:ln w="25400" cap="flat" cmpd="sng" algn="ctr">
          <a:solidFill>
            <a:srgbClr val="00B05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/>
        </a:p>
      </dsp:txBody>
      <dsp:txXfrm>
        <a:off x="4305185" y="1891178"/>
        <a:ext cx="352438" cy="482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A53D3-7B3A-4C51-AFA7-AC002E4E6398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A75F41-4C4C-4585-AB1E-1E21C67B0C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432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75F41-4C4C-4585-AB1E-1E21C67B0C8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75F41-4C4C-4585-AB1E-1E21C67B0C81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75F41-4C4C-4585-AB1E-1E21C67B0C81}" type="slidenum">
              <a:rPr lang="ru-RU" smtClean="0"/>
              <a:pPr/>
              <a:t>54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75F41-4C4C-4585-AB1E-1E21C67B0C81}" type="slidenum">
              <a:rPr lang="ru-RU" smtClean="0"/>
              <a:pPr/>
              <a:t>55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34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5.jpeg"/><Relationship Id="rId7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jpeg"/><Relationship Id="rId4" Type="http://schemas.openxmlformats.org/officeDocument/2006/relationships/image" Target="../media/image6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1.xml"/><Relationship Id="rId5" Type="http://schemas.openxmlformats.org/officeDocument/2006/relationships/image" Target="../media/image75.jpeg"/><Relationship Id="rId4" Type="http://schemas.openxmlformats.org/officeDocument/2006/relationships/image" Target="../media/image36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mailto:n37@&#1091;andex.ru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3721788_large_57929344_light_texture_by_Insan_Stock.jpg"/>
          <p:cNvPicPr>
            <a:picLocks noChangeAspect="1"/>
          </p:cNvPicPr>
          <p:nvPr/>
        </p:nvPicPr>
        <p:blipFill>
          <a:blip r:embed="rId2">
            <a:lum bright="30000"/>
          </a:blip>
          <a:stretch>
            <a:fillRect/>
          </a:stretch>
        </p:blipFill>
        <p:spPr>
          <a:xfrm>
            <a:off x="0" y="214338"/>
            <a:ext cx="914400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2786058"/>
            <a:ext cx="55721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  Решению  Представительного Собрания Хомутовского района Курской области «О бюджете муниципального района «</a:t>
            </a:r>
            <a:r>
              <a:rPr lang="ru-RU" sz="2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район»</a:t>
            </a:r>
          </a:p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2019 год и плановый период 2020 и 2021 годов»</a:t>
            </a:r>
            <a:endParaRPr lang="ru-RU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720" y="1785926"/>
            <a:ext cx="6072230" cy="64633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sz="3600" dirty="0" smtClean="0">
                <a:ln>
                  <a:solidFill>
                    <a:srgbClr val="00B050"/>
                  </a:solidFill>
                </a:ln>
                <a:latin typeface="Times New Roman" pitchFamily="18" charset="0"/>
                <a:cs typeface="Times New Roman" pitchFamily="18" charset="0"/>
              </a:rPr>
              <a:t>   БЮДЖЕТ ДЛЯ ГРАЖДАН</a:t>
            </a:r>
            <a:endParaRPr lang="ru-RU" sz="3600" dirty="0">
              <a:ln>
                <a:solidFill>
                  <a:srgbClr val="00B05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4.jp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2976" y="428604"/>
            <a:ext cx="6560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БЮДЖЕТНАЯ ТЕРМИНОЛОГИЯ</a:t>
            </a:r>
            <a:endParaRPr lang="ru-RU" sz="32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714488"/>
            <a:ext cx="7704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 smtClean="0">
                <a:ln>
                  <a:solidFill>
                    <a:srgbClr val="009900"/>
                  </a:solidFill>
                </a:ln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денежные средства,</a:t>
            </a:r>
          </a:p>
          <a:p>
            <a:pPr algn="just"/>
            <a:r>
              <a:rPr lang="ru-RU" sz="2000" dirty="0" smtClean="0">
                <a:ln>
                  <a:solidFill>
                    <a:srgbClr val="009900"/>
                  </a:solidFill>
                </a:ln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перечисляемые из одного бюджета бюджетной системы РФ другому</a:t>
            </a:r>
            <a:endParaRPr lang="ru-RU" sz="2000" dirty="0">
              <a:ln>
                <a:solidFill>
                  <a:srgbClr val="009900"/>
                </a:solidFill>
              </a:ln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2500306"/>
            <a:ext cx="2786050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9900"/>
                  </a:solidFill>
                </a:ln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  <a:endParaRPr lang="ru-RU" dirty="0">
              <a:ln>
                <a:solidFill>
                  <a:srgbClr val="009900"/>
                </a:solidFill>
              </a:ln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57554" y="2500306"/>
            <a:ext cx="2714644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9900"/>
                  </a:solidFill>
                </a:ln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dirty="0">
              <a:ln>
                <a:solidFill>
                  <a:srgbClr val="009900"/>
                </a:solidFill>
              </a:ln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00794" y="2500306"/>
            <a:ext cx="2643206" cy="1000132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9900"/>
                  </a:solidFill>
                </a:ln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Аналогия в семейном бюджете</a:t>
            </a:r>
            <a:endParaRPr lang="ru-RU" dirty="0">
              <a:ln>
                <a:solidFill>
                  <a:srgbClr val="009900"/>
                </a:solidFill>
              </a:ln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0" y="3714752"/>
            <a:ext cx="2786050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Дотация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(от лат. «</a:t>
            </a:r>
            <a:r>
              <a:rPr lang="en-US" sz="140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Dotatio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дар, пожертвование)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4857760"/>
            <a:ext cx="2786050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Субвенции 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(от лат. «</a:t>
            </a:r>
            <a:r>
              <a:rPr lang="en-US" sz="140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Subvenire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приходить на помощь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5943600"/>
            <a:ext cx="2786050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 от лат. «</a:t>
            </a:r>
            <a:r>
              <a:rPr lang="en-US" sz="140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Subsidium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поддержка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357554" y="3714752"/>
            <a:ext cx="2714644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Предоставляются без определенной конкретной цели их использования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357554" y="4786322"/>
            <a:ext cx="2714644" cy="1000132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другим публично-правовым образованиям полномочий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357554" y="5943600"/>
            <a:ext cx="2714644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Предоставляются на условиях </a:t>
            </a:r>
            <a:r>
              <a:rPr lang="ru-RU" sz="140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500826" y="3714752"/>
            <a:ext cx="2643174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 даете своему ребенку «карманные деньги»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500794" y="4857760"/>
            <a:ext cx="2643206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 даете своему ребенку деньги и посылаете его в магазин купить продукты (по списку</a:t>
            </a: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)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500794" y="5943600"/>
            <a:ext cx="2643206" cy="914400"/>
          </a:xfrm>
          <a:prstGeom prst="roundRect">
            <a:avLst/>
          </a:prstGeom>
          <a:solidFill>
            <a:srgbClr val="FFFFCC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 «добавляете» денег для того, чтобы ваш ребенок купил себе новый телефон ( а остальные он накопил сам)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единительная линия 19"/>
          <p:cNvCxnSpPr>
            <a:stCxn id="7" idx="3"/>
            <a:endCxn id="8" idx="1"/>
          </p:cNvCxnSpPr>
          <p:nvPr/>
        </p:nvCxnSpPr>
        <p:spPr>
          <a:xfrm>
            <a:off x="2786050" y="2957506"/>
            <a:ext cx="571504" cy="158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endCxn id="9" idx="1"/>
          </p:cNvCxnSpPr>
          <p:nvPr/>
        </p:nvCxnSpPr>
        <p:spPr>
          <a:xfrm>
            <a:off x="6072198" y="3000372"/>
            <a:ext cx="428596" cy="158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786050" y="4214818"/>
            <a:ext cx="571504" cy="158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>
            <a:stCxn id="12" idx="3"/>
            <a:endCxn id="15" idx="1"/>
          </p:cNvCxnSpPr>
          <p:nvPr/>
        </p:nvCxnSpPr>
        <p:spPr>
          <a:xfrm>
            <a:off x="2786050" y="6400800"/>
            <a:ext cx="571504" cy="158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6072198" y="4214818"/>
            <a:ext cx="357190" cy="158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6072198" y="6429396"/>
            <a:ext cx="428596" cy="158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8" name="Рисунок 107" descr="images (17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45782">
            <a:off x="6527656" y="1105717"/>
            <a:ext cx="974964" cy="9509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9" name="Рисунок 108" descr="images (17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45782">
            <a:off x="7927297" y="1402609"/>
            <a:ext cx="1036318" cy="10108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0" name="Выгнутая вверх стрелка 109"/>
          <p:cNvSpPr/>
          <p:nvPr/>
        </p:nvSpPr>
        <p:spPr>
          <a:xfrm rot="797725">
            <a:off x="7143768" y="714356"/>
            <a:ext cx="1500198" cy="642942"/>
          </a:xfrm>
          <a:prstGeom prst="curvedDownArrow">
            <a:avLst>
              <a:gd name="adj1" fmla="val 25000"/>
              <a:gd name="adj2" fmla="val 57444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19" name="Прямая соединительная линия 118"/>
          <p:cNvCxnSpPr/>
          <p:nvPr/>
        </p:nvCxnSpPr>
        <p:spPr>
          <a:xfrm>
            <a:off x="2786050" y="5357826"/>
            <a:ext cx="571504" cy="158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Прямая соединительная линия 119"/>
          <p:cNvCxnSpPr>
            <a:stCxn id="14" idx="3"/>
            <a:endCxn id="17" idx="1"/>
          </p:cNvCxnSpPr>
          <p:nvPr/>
        </p:nvCxnSpPr>
        <p:spPr>
          <a:xfrm>
            <a:off x="6072198" y="5286388"/>
            <a:ext cx="428596" cy="2857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4.jp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78637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85918" y="428604"/>
            <a:ext cx="6560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БЮДЖЕТНАЯ ТЕРМИНОЛОГИЯ</a:t>
            </a:r>
            <a:endParaRPr lang="ru-RU" sz="32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1500174"/>
            <a:ext cx="81969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0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</a:t>
            </a:r>
            <a:endParaRPr lang="ru-RU" sz="20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43306" y="2214554"/>
            <a:ext cx="1557342" cy="5715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РАСХОДЫ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4144166" y="2999578"/>
            <a:ext cx="428628" cy="158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928662" y="3214686"/>
            <a:ext cx="7643866" cy="158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4144166" y="3428206"/>
            <a:ext cx="428628" cy="158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8359008" y="3428206"/>
            <a:ext cx="428628" cy="158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715142" y="3428206"/>
            <a:ext cx="428628" cy="158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0" y="3643314"/>
            <a:ext cx="2571736" cy="8572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</a:t>
            </a:r>
            <a:endParaRPr lang="ru-RU" dirty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143240" y="3643314"/>
            <a:ext cx="2643206" cy="8572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функциям</a:t>
            </a:r>
            <a:endParaRPr lang="ru-RU" dirty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286512" y="3643314"/>
            <a:ext cx="2857488" cy="8572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ведомствам</a:t>
            </a:r>
            <a:endParaRPr lang="ru-RU" dirty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rot="5400000">
            <a:off x="715142" y="4714090"/>
            <a:ext cx="428628" cy="158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4179091" y="4679165"/>
            <a:ext cx="357190" cy="158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8393933" y="4679165"/>
            <a:ext cx="357190" cy="158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Скругленный прямоугольник 31"/>
          <p:cNvSpPr/>
          <p:nvPr/>
        </p:nvSpPr>
        <p:spPr>
          <a:xfrm>
            <a:off x="0" y="4857760"/>
            <a:ext cx="2643174" cy="20002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Документ, определяющий цели и задачи муниципальной политики в определенной сфере, способы из достижения и примерные объемы используемых финансов</a:t>
            </a:r>
            <a:endParaRPr lang="ru-RU" sz="1600" dirty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143240" y="4857760"/>
            <a:ext cx="2643206" cy="20002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Функциональная классификация бюджетных расходов отражает направление средств на выполнение конкретных функций органов самоуправления</a:t>
            </a:r>
            <a:endParaRPr lang="ru-RU" sz="1600" dirty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286512" y="4857760"/>
            <a:ext cx="2857488" cy="20002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Ведомственная структура включает в себя группировку расходов бюджета, которая отражает распределение бюджетных средств по главным распорядителям средств бюджетов</a:t>
            </a:r>
            <a:endParaRPr lang="ru-RU" sz="1600" dirty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Рисунок 25" descr="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928684">
            <a:off x="1023406" y="1867156"/>
            <a:ext cx="2428860" cy="12144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154.jp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-285776"/>
            <a:ext cx="9144000" cy="71437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85918" y="0"/>
            <a:ext cx="6274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БЮДЖЕТНАЯ ТЕРМИНОЛОГИЯ</a:t>
            </a:r>
            <a:endParaRPr lang="ru-RU" sz="32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m0290__jY7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57298"/>
            <a:ext cx="3571868" cy="16430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714480" y="928670"/>
            <a:ext cx="3992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МУНИЦИПАЛЬНЫЙ ДОЛГ</a:t>
            </a:r>
            <a:endParaRPr lang="ru-RU" sz="24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2786058"/>
            <a:ext cx="2357422" cy="407194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ВАЖНО:</a:t>
            </a: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Муниципальный долг не должен превышать собственные доходы (ст.107 БК Р)</a:t>
            </a: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на обслуживание долга не должны превышать 5% расходов бюджета за исключением субвенций (ст.111 БК РФ)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071934" y="1571612"/>
            <a:ext cx="4643470" cy="114300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Муниципальный долг возникает в силу осуществления заимствований.</a:t>
            </a:r>
          </a:p>
          <a:p>
            <a:pPr algn="ctr"/>
            <a:endParaRPr lang="ru-RU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Заимствования необходимы для: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071934" y="3429000"/>
            <a:ext cx="2286016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Финансирования дефицита бюджета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643702" y="3429000"/>
            <a:ext cx="2143140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Погашения долговых обязательств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4786314" y="2786058"/>
            <a:ext cx="642942" cy="571504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7286644" y="2786058"/>
            <a:ext cx="642942" cy="571504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5036744" y="4535892"/>
            <a:ext cx="214314" cy="794"/>
          </a:xfrm>
          <a:prstGeom prst="line">
            <a:avLst/>
          </a:prstGeom>
          <a:ln w="38100">
            <a:solidFill>
              <a:srgbClr val="0F5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7537074" y="4535892"/>
            <a:ext cx="214314" cy="794"/>
          </a:xfrm>
          <a:prstGeom prst="line">
            <a:avLst/>
          </a:prstGeom>
          <a:ln w="38100">
            <a:solidFill>
              <a:srgbClr val="0F5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143504" y="4643446"/>
            <a:ext cx="2500330" cy="1588"/>
          </a:xfrm>
          <a:prstGeom prst="line">
            <a:avLst/>
          </a:prstGeom>
          <a:ln w="38100">
            <a:solidFill>
              <a:srgbClr val="0F5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6072992" y="4856966"/>
            <a:ext cx="428628" cy="1588"/>
          </a:xfrm>
          <a:prstGeom prst="line">
            <a:avLst/>
          </a:prstGeom>
          <a:ln w="38100">
            <a:solidFill>
              <a:srgbClr val="0F5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Скругленный прямоугольник 26"/>
          <p:cNvSpPr/>
          <p:nvPr/>
        </p:nvSpPr>
        <p:spPr>
          <a:xfrm>
            <a:off x="4286248" y="5143512"/>
            <a:ext cx="3643338" cy="171448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заимствования подлежат учету в долговой книге:</a:t>
            </a:r>
          </a:p>
          <a:p>
            <a:pPr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банковские кредиты;</a:t>
            </a:r>
          </a:p>
          <a:p>
            <a:pPr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бюджетные кредиты;</a:t>
            </a:r>
          </a:p>
          <a:p>
            <a:pPr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размещение ценных бумаг;</a:t>
            </a:r>
          </a:p>
          <a:p>
            <a:pPr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предоставление гарантий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" name="Рисунок 32" descr="images (1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9586" y="5143512"/>
            <a:ext cx="1214414" cy="1714488"/>
          </a:xfrm>
          <a:prstGeom prst="rect">
            <a:avLst/>
          </a:prstGeom>
          <a:ln>
            <a:solidFill>
              <a:srgbClr val="0F511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ght-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chemeClr val="bg1"/>
            </a:solidFill>
          </a:ln>
        </p:spPr>
      </p:pic>
      <p:graphicFrame>
        <p:nvGraphicFramePr>
          <p:cNvPr id="4" name="Схема 3"/>
          <p:cNvGraphicFramePr/>
          <p:nvPr/>
        </p:nvGraphicFramePr>
        <p:xfrm>
          <a:off x="0" y="1571612"/>
          <a:ext cx="5191140" cy="3286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2976" y="0"/>
            <a:ext cx="80010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b="1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это совокупность всех бюджетов РФ: федерального, региональных, местных, государственных внебюджетных фондов</a:t>
            </a:r>
            <a:endParaRPr lang="ru-RU" sz="2400" b="1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5143504" y="4143380"/>
            <a:ext cx="714380" cy="556070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bg2"/>
                </a:solidFill>
              </a:ln>
              <a:solidFill>
                <a:schemeClr val="bg2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929322" y="3929066"/>
            <a:ext cx="3214678" cy="85725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Консолидированный бюджет Хомутовского района</a:t>
            </a:r>
            <a:endParaRPr lang="ru-RU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7286644" y="4786322"/>
            <a:ext cx="500066" cy="500066"/>
          </a:xfrm>
          <a:prstGeom prst="down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5929330"/>
            <a:ext cx="2714644" cy="92867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  муниципального района «</a:t>
            </a:r>
            <a:r>
              <a:rPr lang="ru-RU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район»</a:t>
            </a:r>
          </a:p>
          <a:p>
            <a:pPr algn="ctr"/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Курской области</a:t>
            </a:r>
            <a:endParaRPr lang="ru-RU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57554" y="5929330"/>
            <a:ext cx="2714644" cy="92867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 1-го городского поселения</a:t>
            </a:r>
            <a:endParaRPr lang="ru-RU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429356" y="5929330"/>
            <a:ext cx="2714644" cy="92867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  8 сельских поселений</a:t>
            </a:r>
            <a:endParaRPr lang="ru-RU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357290" y="5357826"/>
            <a:ext cx="7358114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трелка вниз 15"/>
          <p:cNvSpPr/>
          <p:nvPr/>
        </p:nvSpPr>
        <p:spPr>
          <a:xfrm>
            <a:off x="1214414" y="5357826"/>
            <a:ext cx="571504" cy="500066"/>
          </a:xfrm>
          <a:prstGeom prst="down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4357686" y="5357826"/>
            <a:ext cx="571504" cy="500066"/>
          </a:xfrm>
          <a:prstGeom prst="down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8572496" y="5357826"/>
            <a:ext cx="571504" cy="500066"/>
          </a:xfrm>
          <a:prstGeom prst="down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images (7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29124" y="1571612"/>
            <a:ext cx="2466975" cy="9286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" name="Рисунок 20" descr="map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29190" y="2786058"/>
            <a:ext cx="928694" cy="928694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5857884" y="2857496"/>
            <a:ext cx="2643206" cy="830997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 Курской области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_svetlyi_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142976" cy="12144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5852" y="0"/>
            <a:ext cx="78581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этапы подготовки бюджета муниципального района в 2018  году</a:t>
            </a:r>
            <a:endParaRPr lang="ru-RU" sz="22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14612" y="714356"/>
            <a:ext cx="6429388" cy="64294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Определение основных подходов к формированию бюджета муниципального района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071670" y="1428736"/>
            <a:ext cx="7072330" cy="57150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прогноза социально-экономического развития Хомутовского района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71670" y="2143116"/>
            <a:ext cx="7072330" cy="57150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Работа управлений по подготовке и обоснованию бюджетных ассигнований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071670" y="4286256"/>
            <a:ext cx="7072330" cy="71438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Публичные слушания  Проекта Решения о бюджете муниципального района «</a:t>
            </a:r>
            <a:r>
              <a:rPr lang="ru-RU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район»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071670" y="5143512"/>
            <a:ext cx="7072330" cy="78581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Проект Решения о бюджете муниципального района «</a:t>
            </a:r>
            <a:r>
              <a:rPr lang="ru-RU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район» рассматривается Представительным Собранием в  </a:t>
            </a:r>
            <a:r>
              <a:rPr lang="en-US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чтении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071670" y="6072182"/>
            <a:ext cx="7072330" cy="78581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Проект Решения о бюджете  муниципального района «</a:t>
            </a:r>
            <a:r>
              <a:rPr lang="ru-RU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район» рассматривается Представительным Собранием во  </a:t>
            </a:r>
            <a:r>
              <a:rPr lang="en-US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чтении</a:t>
            </a:r>
            <a:r>
              <a:rPr lang="en-US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в окончательном варианте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071670" y="2857496"/>
            <a:ext cx="7072330" cy="57150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Формирование проекта бюджета муниципального района «</a:t>
            </a:r>
            <a:r>
              <a:rPr lang="ru-RU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район»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071670" y="3571876"/>
            <a:ext cx="7072330" cy="71438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Внесение проекта бюджета муниципального района «</a:t>
            </a:r>
            <a:r>
              <a:rPr lang="ru-RU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район» на рассмотрение в Представительное Собрание 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Рисунок 28" descr="calenda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2714620"/>
            <a:ext cx="2000232" cy="928694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>
          <a:xfrm>
            <a:off x="428596" y="3000372"/>
            <a:ext cx="11863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Сентябрь-</a:t>
            </a:r>
          </a:p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октябрь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Рисунок 30" descr="calenda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1928802"/>
            <a:ext cx="2000232" cy="857256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357158" y="2285992"/>
            <a:ext cx="11628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Июль-август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" name="Рисунок 33" descr="calenda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1214422"/>
            <a:ext cx="2000232" cy="785818"/>
          </a:xfrm>
          <a:prstGeom prst="rect">
            <a:avLst/>
          </a:prstGeom>
        </p:spPr>
      </p:pic>
      <p:sp>
        <p:nvSpPr>
          <p:cNvPr id="35" name="Прямоугольник 34"/>
          <p:cNvSpPr/>
          <p:nvPr/>
        </p:nvSpPr>
        <p:spPr>
          <a:xfrm>
            <a:off x="642910" y="1500174"/>
            <a:ext cx="6161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Июль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" name="Рисунок 35" descr="calendar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142976" y="642918"/>
            <a:ext cx="1500198" cy="642942"/>
          </a:xfrm>
          <a:prstGeom prst="rect">
            <a:avLst/>
          </a:prstGeom>
        </p:spPr>
      </p:pic>
      <p:sp>
        <p:nvSpPr>
          <p:cNvPr id="37" name="Прямоугольник 36"/>
          <p:cNvSpPr/>
          <p:nvPr/>
        </p:nvSpPr>
        <p:spPr>
          <a:xfrm>
            <a:off x="1428728" y="857232"/>
            <a:ext cx="9893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Май-июнь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" name="Рисунок 37" descr="calenda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3500438"/>
            <a:ext cx="2000232" cy="785818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428596" y="3786190"/>
            <a:ext cx="11959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 15 ноября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" name="Рисунок 42" descr="calenda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214818"/>
            <a:ext cx="2000232" cy="785818"/>
          </a:xfrm>
          <a:prstGeom prst="rect">
            <a:avLst/>
          </a:prstGeom>
        </p:spPr>
      </p:pic>
      <p:sp>
        <p:nvSpPr>
          <p:cNvPr id="45" name="Прямоугольник 44"/>
          <p:cNvSpPr/>
          <p:nvPr/>
        </p:nvSpPr>
        <p:spPr>
          <a:xfrm>
            <a:off x="428596" y="4500570"/>
            <a:ext cx="10924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14 </a:t>
            </a:r>
            <a:r>
              <a:rPr lang="ru-RU" sz="140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декаября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" name="Рисунок 45" descr="calenda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072074"/>
            <a:ext cx="2000232" cy="928694"/>
          </a:xfrm>
          <a:prstGeom prst="rect">
            <a:avLst/>
          </a:prstGeom>
        </p:spPr>
      </p:pic>
      <p:sp>
        <p:nvSpPr>
          <p:cNvPr id="47" name="Прямоугольник 46"/>
          <p:cNvSpPr/>
          <p:nvPr/>
        </p:nvSpPr>
        <p:spPr>
          <a:xfrm>
            <a:off x="357158" y="5357826"/>
            <a:ext cx="12858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26 ноября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" name="Рисунок 47" descr="calenda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6000768"/>
            <a:ext cx="2000232" cy="857232"/>
          </a:xfrm>
          <a:prstGeom prst="rect">
            <a:avLst/>
          </a:prstGeom>
        </p:spPr>
      </p:pic>
      <p:sp>
        <p:nvSpPr>
          <p:cNvPr id="49" name="Прямоугольник 48"/>
          <p:cNvSpPr/>
          <p:nvPr/>
        </p:nvSpPr>
        <p:spPr>
          <a:xfrm>
            <a:off x="500034" y="6215082"/>
            <a:ext cx="10715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26</a:t>
            </a:r>
          </a:p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декабря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114.jp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7000900"/>
          </a:xfrm>
          <a:prstGeom prst="rect">
            <a:avLst/>
          </a:prstGeom>
        </p:spPr>
      </p:pic>
      <p:pic>
        <p:nvPicPr>
          <p:cNvPr id="3" name="Рисунок 2" descr="im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142976" cy="14287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414" y="0"/>
            <a:ext cx="7929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  <a:endParaRPr lang="ru-RU" b="1" dirty="0">
              <a:ln>
                <a:solidFill>
                  <a:srgbClr val="7030A0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571604" y="2143116"/>
            <a:ext cx="2214578" cy="141446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643042" y="4000504"/>
            <a:ext cx="2000264" cy="142876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929322" y="2214554"/>
            <a:ext cx="2214578" cy="141446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года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857620" y="1071546"/>
            <a:ext cx="2214578" cy="1414466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5929322" y="3929066"/>
            <a:ext cx="2214578" cy="141446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году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857620" y="5214950"/>
            <a:ext cx="2214578" cy="141446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Выгнутая вверх стрелка 18"/>
          <p:cNvSpPr/>
          <p:nvPr/>
        </p:nvSpPr>
        <p:spPr>
          <a:xfrm rot="19875536">
            <a:off x="2315334" y="1186793"/>
            <a:ext cx="1818512" cy="587993"/>
          </a:xfrm>
          <a:prstGeom prst="curvedDown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Выгнутая вверх стрелка 19"/>
          <p:cNvSpPr/>
          <p:nvPr/>
        </p:nvSpPr>
        <p:spPr>
          <a:xfrm rot="1945098">
            <a:off x="5863658" y="1204871"/>
            <a:ext cx="1914019" cy="662043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Выгнутая вверх стрелка 20"/>
          <p:cNvSpPr/>
          <p:nvPr/>
        </p:nvSpPr>
        <p:spPr>
          <a:xfrm rot="5400000">
            <a:off x="7601906" y="3470931"/>
            <a:ext cx="1785949" cy="701962"/>
          </a:xfrm>
          <a:prstGeom prst="curvedDownArrow">
            <a:avLst/>
          </a:prstGeom>
          <a:solidFill>
            <a:srgbClr val="0F511F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Выгнутая вверх стрелка 21"/>
          <p:cNvSpPr/>
          <p:nvPr/>
        </p:nvSpPr>
        <p:spPr>
          <a:xfrm rot="16200000">
            <a:off x="384842" y="3544193"/>
            <a:ext cx="1818512" cy="587993"/>
          </a:xfrm>
          <a:prstGeom prst="curvedDown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Выгнутая вверх стрелка 22"/>
          <p:cNvSpPr/>
          <p:nvPr/>
        </p:nvSpPr>
        <p:spPr>
          <a:xfrm rot="12440699">
            <a:off x="2171009" y="5798045"/>
            <a:ext cx="1773815" cy="691173"/>
          </a:xfrm>
          <a:prstGeom prst="curvedDown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Выгнутая вверх стрелка 24"/>
          <p:cNvSpPr/>
          <p:nvPr/>
        </p:nvSpPr>
        <p:spPr>
          <a:xfrm rot="8892616">
            <a:off x="5900696" y="5717736"/>
            <a:ext cx="1879104" cy="697632"/>
          </a:xfrm>
          <a:prstGeom prst="curvedDown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Прямоугольная выноска 25"/>
          <p:cNvSpPr/>
          <p:nvPr/>
        </p:nvSpPr>
        <p:spPr>
          <a:xfrm>
            <a:off x="1571604" y="357166"/>
            <a:ext cx="1928826" cy="642942"/>
          </a:xfrm>
          <a:prstGeom prst="wedgeRectCallout">
            <a:avLst>
              <a:gd name="adj1" fmla="val 151944"/>
              <a:gd name="adj2" fmla="val 73980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Законодательные, представительные органы власти</a:t>
            </a:r>
            <a:endParaRPr lang="ru-RU" sz="14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ая выноска 26"/>
          <p:cNvSpPr/>
          <p:nvPr/>
        </p:nvSpPr>
        <p:spPr>
          <a:xfrm>
            <a:off x="7143768" y="428604"/>
            <a:ext cx="2000232" cy="755524"/>
          </a:xfrm>
          <a:prstGeom prst="wedgeRectCallout">
            <a:avLst>
              <a:gd name="adj1" fmla="val -16029"/>
              <a:gd name="adj2" fmla="val 217273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F511F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Законодательные, представительные органы власти</a:t>
            </a:r>
            <a:endParaRPr lang="ru-RU" sz="1400" dirty="0">
              <a:ln>
                <a:solidFill>
                  <a:srgbClr val="0F511F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Выноска со стрелкой вверх 28"/>
          <p:cNvSpPr/>
          <p:nvPr/>
        </p:nvSpPr>
        <p:spPr>
          <a:xfrm rot="20252795">
            <a:off x="7539076" y="5072871"/>
            <a:ext cx="1412523" cy="1639942"/>
          </a:xfrm>
          <a:prstGeom prst="upArrowCallout">
            <a:avLst>
              <a:gd name="adj1" fmla="val 5346"/>
              <a:gd name="adj2" fmla="val 12478"/>
              <a:gd name="adj3" fmla="val 23823"/>
              <a:gd name="adj4" fmla="val 6497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Органы исполнительной власти, местная администрация</a:t>
            </a:r>
            <a:endParaRPr lang="ru-RU" sz="1300" dirty="0">
              <a:ln>
                <a:solidFill>
                  <a:srgbClr val="002060"/>
                </a:solidFill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Выноска со стрелкой вверх 29"/>
          <p:cNvSpPr/>
          <p:nvPr/>
        </p:nvSpPr>
        <p:spPr>
          <a:xfrm rot="1794133">
            <a:off x="671912" y="4975128"/>
            <a:ext cx="1412523" cy="1639942"/>
          </a:xfrm>
          <a:prstGeom prst="upArrowCallout">
            <a:avLst>
              <a:gd name="adj1" fmla="val 5346"/>
              <a:gd name="adj2" fmla="val 12478"/>
              <a:gd name="adj3" fmla="val 23823"/>
              <a:gd name="adj4" fmla="val 6497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Законодательные, представительные органы власти</a:t>
            </a:r>
            <a:endParaRPr lang="ru-RU" sz="12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ая выноска 30"/>
          <p:cNvSpPr/>
          <p:nvPr/>
        </p:nvSpPr>
        <p:spPr>
          <a:xfrm>
            <a:off x="214282" y="1500174"/>
            <a:ext cx="1643074" cy="714380"/>
          </a:xfrm>
          <a:prstGeom prst="wedgeRectCallout">
            <a:avLst>
              <a:gd name="adj1" fmla="val 40404"/>
              <a:gd name="adj2" fmla="val 100533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Органы исполнительной власти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ая выноска 31"/>
          <p:cNvSpPr/>
          <p:nvPr/>
        </p:nvSpPr>
        <p:spPr>
          <a:xfrm>
            <a:off x="4000496" y="4214818"/>
            <a:ext cx="1643074" cy="714380"/>
          </a:xfrm>
          <a:prstGeom prst="wedgeRectCallout">
            <a:avLst>
              <a:gd name="adj1" fmla="val 40404"/>
              <a:gd name="adj2" fmla="val 100533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Органы исполнительной власти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373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57290" y="214290"/>
            <a:ext cx="73580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n>
                  <a:solidFill>
                    <a:srgbClr val="002060"/>
                  </a:solidFill>
                </a:ln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ЧЕМ ОСНОВЫВАЕТСЯ СОСТАВЛЕНИЕ  БЮДЖЕТА  МУНИЦИПАЛЬНОГО РАЙОНА «ХОМУТОВСКИЙ РАЙОН» КУРСКОЙ ОБЛАСТИ</a:t>
            </a:r>
            <a:endParaRPr lang="ru-RU" sz="2000" dirty="0">
              <a:ln>
                <a:solidFill>
                  <a:srgbClr val="002060"/>
                </a:solidFill>
              </a:ln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43240" y="2857496"/>
            <a:ext cx="2786082" cy="121444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муниципального района «</a:t>
            </a:r>
            <a:r>
              <a:rPr lang="ru-RU" sz="1600" dirty="0" err="1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sz="16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район» основывается на :</a:t>
            </a:r>
            <a:endParaRPr lang="ru-RU" sz="16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верх 5"/>
          <p:cNvSpPr/>
          <p:nvPr/>
        </p:nvSpPr>
        <p:spPr>
          <a:xfrm>
            <a:off x="4143372" y="2143116"/>
            <a:ext cx="571504" cy="571504"/>
          </a:xfrm>
          <a:prstGeom prst="up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286248" y="4214818"/>
            <a:ext cx="571504" cy="571504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6000760" y="3143248"/>
            <a:ext cx="642942" cy="50006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лево 9"/>
          <p:cNvSpPr/>
          <p:nvPr/>
        </p:nvSpPr>
        <p:spPr>
          <a:xfrm>
            <a:off x="2214546" y="3214686"/>
            <a:ext cx="692656" cy="500066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000364" y="1500174"/>
            <a:ext cx="3214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Бюджетном послании Президента Российской Федерации</a:t>
            </a:r>
            <a:endParaRPr lang="ru-RU" sz="16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71802" y="4929198"/>
            <a:ext cx="32861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>
                  <a:solidFill>
                    <a:srgbClr val="7030A0"/>
                  </a:solidFill>
                </a:ln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Хомутовского района Курской области</a:t>
            </a:r>
            <a:endParaRPr lang="ru-RU" sz="1600" dirty="0">
              <a:ln>
                <a:solidFill>
                  <a:srgbClr val="7030A0"/>
                </a:solidFill>
              </a:ln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3000372"/>
            <a:ext cx="22145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и налоговой политики Хомутовского района Курской области</a:t>
            </a:r>
            <a:endParaRPr lang="ru-RU" sz="16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43702" y="3071810"/>
            <a:ext cx="25002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Прогнозе социально-экономического развития Хомутовского района Курской области</a:t>
            </a:r>
            <a:endParaRPr lang="ru-RU" sz="16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images (9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428736"/>
            <a:ext cx="2286016" cy="1500198"/>
          </a:xfrm>
          <a:prstGeom prst="rect">
            <a:avLst/>
          </a:prstGeom>
        </p:spPr>
      </p:pic>
      <p:pic>
        <p:nvPicPr>
          <p:cNvPr id="17" name="Рисунок 16" descr="images (10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5072074"/>
            <a:ext cx="2286016" cy="1428760"/>
          </a:xfrm>
          <a:prstGeom prst="rect">
            <a:avLst/>
          </a:prstGeom>
        </p:spPr>
      </p:pic>
      <p:pic>
        <p:nvPicPr>
          <p:cNvPr id="18" name="Рисунок 17" descr="скачанные файлы (2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3702" y="1428736"/>
            <a:ext cx="2286000" cy="1404936"/>
          </a:xfrm>
          <a:prstGeom prst="rect">
            <a:avLst/>
          </a:prstGeom>
        </p:spPr>
      </p:pic>
      <p:pic>
        <p:nvPicPr>
          <p:cNvPr id="19" name="Рисунок 18" descr="скачанные файлы (1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48479" y="5000636"/>
            <a:ext cx="2295521" cy="13573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6).jpg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14414" y="214290"/>
            <a:ext cx="7929586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БЮДЖЕТНОЙ ПОЛИТИКИ ХОМУТОВСКОГО РАЙОНА КУРСКОЙ ОБЛАСТИ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0" y="1285860"/>
            <a:ext cx="1285852" cy="164307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внедрение принципов инициативного </a:t>
            </a:r>
            <a:r>
              <a:rPr lang="ru-RU" sz="160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бюджети</a:t>
            </a: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рования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357290" y="1285860"/>
            <a:ext cx="1428760" cy="164307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адресное решение социальных проблем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857488" y="1285860"/>
            <a:ext cx="1785950" cy="164307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качества муниципальных услуг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714876" y="1285860"/>
            <a:ext cx="2000264" cy="164307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условий для модернизации экономики и повышения ее конкурентоспособности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786050" y="3357562"/>
            <a:ext cx="3429024" cy="1285884"/>
          </a:xfrm>
          <a:prstGeom prst="roundRect">
            <a:avLst/>
          </a:prstGeom>
          <a:solidFill>
            <a:srgbClr val="7030A0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БЮДЖЕТНАЯ ПОЛИТИКА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0" y="5000636"/>
            <a:ext cx="2285984" cy="1857364"/>
          </a:xfrm>
          <a:prstGeom prst="roundRect">
            <a:avLst/>
          </a:prstGeom>
          <a:solidFill>
            <a:srgbClr val="C3D69B"/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обеспечение долгосрочной сбалансированности и устойчивости бюджетной системы</a:t>
            </a:r>
            <a:endParaRPr lang="ru-RU" sz="1500" dirty="0">
              <a:ln>
                <a:solidFill>
                  <a:srgbClr val="00206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357422" y="5000636"/>
            <a:ext cx="2428892" cy="1857364"/>
          </a:xfrm>
          <a:prstGeom prst="roundRect">
            <a:avLst/>
          </a:prstGeom>
          <a:solidFill>
            <a:srgbClr val="C3D69B"/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повышение качества управления общественными финансами, эффективности расходования бюджетных средств</a:t>
            </a:r>
            <a:endParaRPr lang="ru-RU" sz="1500" dirty="0">
              <a:ln>
                <a:solidFill>
                  <a:srgbClr val="00206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857752" y="5000636"/>
            <a:ext cx="1928826" cy="1857364"/>
          </a:xfrm>
          <a:prstGeom prst="roundRect">
            <a:avLst/>
          </a:prstGeom>
          <a:solidFill>
            <a:srgbClr val="C3D69B"/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формирование бюджета на основе муниципальных программ и достижение поставленных целей</a:t>
            </a:r>
            <a:endParaRPr lang="ru-RU" sz="1500" dirty="0">
              <a:ln>
                <a:solidFill>
                  <a:srgbClr val="00206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858016" y="5000636"/>
            <a:ext cx="2285984" cy="1857364"/>
          </a:xfrm>
          <a:prstGeom prst="roundRect">
            <a:avLst/>
          </a:prstGeom>
          <a:solidFill>
            <a:srgbClr val="C3D69B"/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всех решений в пределах утвержденных предельных объемов расходов на реализацию муниципальных программ</a:t>
            </a:r>
            <a:endParaRPr lang="ru-RU" sz="1500" dirty="0">
              <a:ln>
                <a:solidFill>
                  <a:srgbClr val="00206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1071538" y="3571876"/>
            <a:ext cx="1714512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500166" y="4357694"/>
            <a:ext cx="1214446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6215074" y="3571876"/>
            <a:ext cx="1071570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6215074" y="4429132"/>
            <a:ext cx="1714512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>
            <a:off x="750067" y="3250405"/>
            <a:ext cx="642942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6751653" y="3249611"/>
            <a:ext cx="642942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1321571" y="4679165"/>
            <a:ext cx="642942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7680347" y="4678371"/>
            <a:ext cx="500066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endCxn id="32" idx="0"/>
          </p:cNvCxnSpPr>
          <p:nvPr/>
        </p:nvCxnSpPr>
        <p:spPr>
          <a:xfrm rot="5400000">
            <a:off x="3429786" y="4857760"/>
            <a:ext cx="28495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>
            <a:off x="3394067" y="4821247"/>
            <a:ext cx="356396" cy="79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5400000">
            <a:off x="5608645" y="4821247"/>
            <a:ext cx="356396" cy="79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5400000">
            <a:off x="3286513" y="3142851"/>
            <a:ext cx="428628" cy="79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rot="5400000">
            <a:off x="5572529" y="3142851"/>
            <a:ext cx="428628" cy="79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Скругленный прямоугольник 43"/>
          <p:cNvSpPr/>
          <p:nvPr/>
        </p:nvSpPr>
        <p:spPr>
          <a:xfrm>
            <a:off x="6858016" y="1214422"/>
            <a:ext cx="2285984" cy="17145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открытости и прозрачности информации об управлении общественными финансами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7286644" y="3071810"/>
            <a:ext cx="1857356" cy="1285884"/>
          </a:xfrm>
          <a:prstGeom prst="roundRect">
            <a:avLst/>
          </a:prstGeom>
          <a:solidFill>
            <a:srgbClr val="C3D69B"/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недопущение кредиторской задолженности по заработной плате и соц.выплатам</a:t>
            </a:r>
            <a:endParaRPr lang="ru-RU" sz="1500" dirty="0">
              <a:ln>
                <a:solidFill>
                  <a:srgbClr val="00206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0" y="3714752"/>
            <a:ext cx="1500166" cy="1214446"/>
          </a:xfrm>
          <a:prstGeom prst="roundRect">
            <a:avLst/>
          </a:prstGeom>
          <a:solidFill>
            <a:srgbClr val="C3D69B"/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00206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усиление внутреннего и внешнего финансового контроля</a:t>
            </a:r>
            <a:endParaRPr lang="ru-RU" sz="1500" dirty="0">
              <a:ln>
                <a:solidFill>
                  <a:srgbClr val="00206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6" name="Прямая соединительная линия 65"/>
          <p:cNvCxnSpPr/>
          <p:nvPr/>
        </p:nvCxnSpPr>
        <p:spPr>
          <a:xfrm rot="5400000">
            <a:off x="1750596" y="3250008"/>
            <a:ext cx="642942" cy="794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 (6).jpg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786050" y="2071678"/>
            <a:ext cx="3571900" cy="642942"/>
          </a:xfrm>
          <a:prstGeom prst="roundRect">
            <a:avLst/>
          </a:prstGeom>
          <a:solidFill>
            <a:srgbClr val="7030A0"/>
          </a:solidFill>
          <a:ln>
            <a:solidFill>
              <a:schemeClr val="accent4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НАЛОГОВАЯ ПОЛИТИКА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214290"/>
            <a:ext cx="7929586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НАЛОГОВОЙ ПОЛИТИКИ ХОМУТОВСКОГО  РАЙОНА КУРСКОЙ ОБЛАСТИ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000100" y="2500306"/>
            <a:ext cx="1785950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357950" y="2500306"/>
            <a:ext cx="1714512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715142" y="2785264"/>
            <a:ext cx="571504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7787504" y="2785264"/>
            <a:ext cx="571504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3572662" y="2928140"/>
            <a:ext cx="428628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5358612" y="2928140"/>
            <a:ext cx="428628" cy="1588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0" y="3143248"/>
            <a:ext cx="2285984" cy="328614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мобилизация резервов доходной базы консолидированного бюджета района, содействие инвестиционным процессам в экономике, применения мер налогового стимулирования в целях обеспечения привлекательности экономики района</a:t>
            </a:r>
            <a:endParaRPr lang="ru-RU" sz="15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357422" y="3143248"/>
            <a:ext cx="2428892" cy="321471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реализация предложений, направленных на выравнивание  условий налогообложения граждан, организаций района, проведение работы по оптимизации недвижимого имущества с учетом их кадастровой стоимости, совершенствование специальных налоговых режимов</a:t>
            </a:r>
            <a:endParaRPr lang="ru-RU" sz="15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857752" y="3143248"/>
            <a:ext cx="2000232" cy="321471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ежегодная оценка эффективности предоставляемых (планируемых к предоставлению) местных налоговых льгот, оценка общей величины и динамики налоговых расходов консолидированного бюджета района</a:t>
            </a:r>
            <a:endParaRPr lang="ru-RU" sz="15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000892" y="3143248"/>
            <a:ext cx="2143108" cy="235745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налогового администрирования, реализация мер по противодействию уклонению от уплаты налогов и других обязательных платежей в бюджет</a:t>
            </a:r>
            <a:endParaRPr lang="ru-RU" sz="15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original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1071546"/>
            <a:ext cx="2009772" cy="1410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6).jpg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Выноска со стрелкой вправо 4"/>
          <p:cNvSpPr/>
          <p:nvPr/>
        </p:nvSpPr>
        <p:spPr>
          <a:xfrm>
            <a:off x="214282" y="1357298"/>
            <a:ext cx="2057408" cy="5286412"/>
          </a:xfrm>
          <a:prstGeom prst="rightArrowCallou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 формировании бюджета района применены общие подходы  к расчету бюджетных проектировок</a:t>
            </a:r>
            <a:endParaRPr lang="ru-RU" sz="1400" b="1" dirty="0">
              <a:ln>
                <a:solidFill>
                  <a:srgbClr val="C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14546" y="1285860"/>
            <a:ext cx="67151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285952" y="142852"/>
            <a:ext cx="6858048" cy="642942"/>
          </a:xfrm>
          <a:prstGeom prst="flowChartAlternateProcess">
            <a:avLst/>
          </a:prstGeom>
          <a:solidFill>
            <a:srgbClr val="C3D69B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начислениям на оплату труда в соответствии с установленными тарифами страховых взносов в государственные внебюджетные фонды в размере 30,2%;</a:t>
            </a:r>
            <a:endParaRPr lang="ru-RU" sz="1400" b="1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2285952" y="928670"/>
            <a:ext cx="6858048" cy="1357322"/>
          </a:xfrm>
          <a:prstGeom prst="flowChartAlternateProcess">
            <a:avLst/>
          </a:prstGeom>
          <a:solidFill>
            <a:srgbClr val="C3D69B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планирование бюджетных ассигнований на исполнение вновь принимаемых обязательств осуществлено в соответствии с основаниями для возникновения расходных обязательств бюджета муниципального района согласно статьям 85 и 174.2 БК РФ, учитывая положения порядка конкурсного распределения принимаемых расходных обязательств бюджета  муниципального района Хомутовского района Курской области</a:t>
            </a:r>
            <a:endParaRPr lang="ru-RU" sz="1400" b="1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285952" y="2500306"/>
            <a:ext cx="6858048" cy="1214446"/>
          </a:xfrm>
          <a:prstGeom prst="flowChartAlternateProcess">
            <a:avLst/>
          </a:prstGeom>
          <a:solidFill>
            <a:srgbClr val="C3D69B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бюджетные ассигнования, финансовое обеспечение которых осуществляется за счет средств областного бюджета в виде целевых субвенций и субсидий, предусматриваются в объемах, отраженных в Областном законе</a:t>
            </a:r>
          </a:p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«Об областном бюджете на 2019 год и на плановый период 2020 и 2021 годов» на момент формирования бюджета муниципального района</a:t>
            </a:r>
            <a:endParaRPr lang="ru-RU" sz="1400" b="1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2285952" y="3857628"/>
            <a:ext cx="6858048" cy="642942"/>
          </a:xfrm>
          <a:prstGeom prst="flowChartAlternateProcess">
            <a:avLst/>
          </a:prstGeom>
          <a:solidFill>
            <a:srgbClr val="C3D69B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объем бюджетных ассигнований дорожного фонда Хомутовского района запланирован в размере прогнозируемого объема доходов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85952" y="4714884"/>
            <a:ext cx="6858048" cy="1928802"/>
          </a:xfrm>
          <a:prstGeom prst="flowChartAlternateProcess">
            <a:avLst/>
          </a:prstGeom>
          <a:solidFill>
            <a:srgbClr val="C3D69B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ctr"/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планирование бюджетных ассигнований на реализацию положений Указа Президента Российской Федерации от 28 декабря 2012 года №1688 и от 7 мая 2012 года №597 осуществляется в соответствии со средней заработной платой категории работников, определенных в Указах Президента Российской Федерации к средней заработной плате в регионе.     Кроме того, при формировании бюджета муниципального района на 2019 год и на плановый период 2020 и 2021 годов  учитывались предложения главных распорядителей средств бюджета муниципального района по перераспределению предельных объемов финансирования</a:t>
            </a:r>
            <a:r>
              <a:rPr lang="ru-RU" sz="14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42976" y="0"/>
            <a:ext cx="7335150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Уважаемые жители </a:t>
            </a:r>
            <a:r>
              <a:rPr lang="ru-RU" sz="29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2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района!</a:t>
            </a:r>
            <a:endParaRPr lang="ru-RU" sz="29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8926" y="0"/>
            <a:ext cx="592935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>
              <a:ln w="19050"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n w="19050"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Вашему вниманию представлен </a:t>
            </a:r>
            <a:endParaRPr lang="ru-RU" sz="2800" dirty="0" smtClean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БЮДЖЕТ ДЛЯ ГРАЖДАН!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214678" y="1214422"/>
            <a:ext cx="592932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000" algn="just"/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предназначен для раскрытия информации о </a:t>
            </a:r>
          </a:p>
          <a:p>
            <a:pPr algn="just"/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бюджете в простой и доступной для любого гражданина форме. Используя материалы данного документа, любой заинтересованный житель района, в том числе, не обладающий специальными знаниями в данной сфере, сможет разобраться в языке цифр, понять, из чего формируется бюджет, и на что тратятся бюджетные средства.</a:t>
            </a:r>
          </a:p>
          <a:p>
            <a:pPr indent="450000" algn="just"/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этой краткой версии главного финансового документа района изложены основные цели, задачи и приоритетные направления бюджетной политики нашего муниципального образования.</a:t>
            </a:r>
          </a:p>
          <a:p>
            <a:pPr indent="450000" algn="just"/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Надеемся, что представление бюджета в понятной форме повысит уровень общественного участия в бюджетном процессе.</a:t>
            </a:r>
          </a:p>
          <a:p>
            <a:pPr indent="450000" algn="just"/>
            <a:endParaRPr lang="ru-RU" sz="19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14942" y="5929330"/>
            <a:ext cx="31992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Глава Хомутовского района</a:t>
            </a:r>
          </a:p>
          <a:p>
            <a:r>
              <a:rPr lang="ru-RU" sz="2000" dirty="0" err="1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Ю.В.Хрулёв</a:t>
            </a:r>
            <a:endParaRPr lang="ru-RU" sz="2000" dirty="0" smtClean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m_69068_4031994_744825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57290" y="1"/>
            <a:ext cx="7572428" cy="1015663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2000" b="1" dirty="0" smtClean="0">
              <a:ln w="10541" cmpd="sng">
                <a:solidFill>
                  <a:srgbClr val="0066FF"/>
                </a:solidFill>
                <a:prstDash val="solid"/>
              </a:ln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n w="10541" cmpd="sng">
                  <a:solidFill>
                    <a:srgbClr val="0066FF"/>
                  </a:solidFill>
                  <a:prstDash val="solid"/>
                </a:ln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Основные бюджетные риски и мероприятия по управлению рисками в </a:t>
            </a:r>
            <a:r>
              <a:rPr lang="ru-RU" sz="2000" b="1" dirty="0" err="1" smtClean="0">
                <a:ln w="10541" cmpd="sng">
                  <a:solidFill>
                    <a:srgbClr val="0066FF"/>
                  </a:solidFill>
                  <a:prstDash val="solid"/>
                </a:ln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2000" b="1" dirty="0" smtClean="0">
                <a:ln w="10541" cmpd="sng">
                  <a:solidFill>
                    <a:srgbClr val="0066FF"/>
                  </a:solidFill>
                  <a:prstDash val="solid"/>
                </a:ln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районе Курской области</a:t>
            </a:r>
            <a:endParaRPr lang="ru-RU" sz="2000" b="1" dirty="0">
              <a:ln w="10541" cmpd="sng">
                <a:solidFill>
                  <a:srgbClr val="0066FF"/>
                </a:solidFill>
                <a:prstDash val="solid"/>
              </a:ln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43174" y="1214422"/>
            <a:ext cx="3643338" cy="50006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n>
                  <a:solidFill>
                    <a:srgbClr val="990033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Основные бюджетные риски</a:t>
            </a:r>
            <a:endParaRPr lang="ru-RU" sz="1200" dirty="0">
              <a:ln>
                <a:solidFill>
                  <a:srgbClr val="990033"/>
                </a:solidFill>
              </a:ln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4358480" y="1856570"/>
            <a:ext cx="285752" cy="158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928662" y="2071678"/>
            <a:ext cx="7286676" cy="158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0" y="2357430"/>
            <a:ext cx="2143108" cy="121444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n>
                  <a:solidFill>
                    <a:srgbClr val="990033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Изменение социально-экономической ситуации в мире, в Российской Федерации, в Курской области, в </a:t>
            </a:r>
            <a:r>
              <a:rPr lang="ru-RU" sz="1200" dirty="0" err="1" smtClean="0">
                <a:ln>
                  <a:solidFill>
                    <a:srgbClr val="990033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200" dirty="0" smtClean="0">
                <a:ln>
                  <a:solidFill>
                    <a:srgbClr val="990033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 районе</a:t>
            </a:r>
            <a:endParaRPr lang="ru-RU" sz="1200" dirty="0">
              <a:ln>
                <a:solidFill>
                  <a:srgbClr val="990033"/>
                </a:solidFill>
              </a:ln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>
            <a:off x="821505" y="2178835"/>
            <a:ext cx="214314" cy="158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2357422" y="2357430"/>
            <a:ext cx="1785950" cy="121444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n>
                  <a:solidFill>
                    <a:srgbClr val="990033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Возникновение новых расходных обязательств без источников финансирования</a:t>
            </a:r>
            <a:endParaRPr lang="ru-RU" sz="1200" dirty="0">
              <a:ln>
                <a:solidFill>
                  <a:srgbClr val="990033"/>
                </a:solidFill>
              </a:ln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357686" y="2357430"/>
            <a:ext cx="2357454" cy="121444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n>
                  <a:solidFill>
                    <a:srgbClr val="990033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Необоснованное принятие решений, приводящих к нарушению бюджетного законодательства РФ, снижение качества управления муниципальными финансами</a:t>
            </a:r>
            <a:endParaRPr lang="ru-RU" sz="1200" dirty="0">
              <a:ln>
                <a:solidFill>
                  <a:srgbClr val="990033"/>
                </a:solidFill>
              </a:ln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858016" y="2357430"/>
            <a:ext cx="2071670" cy="121444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n>
                  <a:solidFill>
                    <a:srgbClr val="990033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Невыполнение мероприятий по оптимизации расходов и повышению эффективности намеченных мероприятий</a:t>
            </a:r>
            <a:endParaRPr lang="ru-RU" sz="1200" dirty="0">
              <a:ln>
                <a:solidFill>
                  <a:srgbClr val="990033"/>
                </a:solidFill>
              </a:ln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 rot="5400000">
            <a:off x="3251191" y="2178041"/>
            <a:ext cx="214314" cy="158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5394331" y="2178041"/>
            <a:ext cx="214314" cy="158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>
            <a:off x="8108975" y="2178041"/>
            <a:ext cx="214314" cy="158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Скругленный прямоугольник 29"/>
          <p:cNvSpPr/>
          <p:nvPr/>
        </p:nvSpPr>
        <p:spPr>
          <a:xfrm>
            <a:off x="2786050" y="3786190"/>
            <a:ext cx="3643338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Мероприятия по управлению бюджетными рисками</a:t>
            </a:r>
            <a:endParaRPr lang="ru-RU" sz="12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 rot="5400000">
            <a:off x="4465637" y="4392619"/>
            <a:ext cx="214314" cy="1588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928662" y="4572008"/>
            <a:ext cx="7286676" cy="1588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822299" y="4678371"/>
            <a:ext cx="214314" cy="158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>
            <a:off x="2465373" y="4678371"/>
            <a:ext cx="214314" cy="158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4465637" y="4678371"/>
            <a:ext cx="214314" cy="158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5400000">
            <a:off x="8108975" y="4678371"/>
            <a:ext cx="214314" cy="158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Скругленный прямоугольник 36"/>
          <p:cNvSpPr/>
          <p:nvPr/>
        </p:nvSpPr>
        <p:spPr>
          <a:xfrm>
            <a:off x="0" y="4857760"/>
            <a:ext cx="1428728" cy="200024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Финансирование расходов главных распорядителей бюджетных средств под фактическую потребность</a:t>
            </a:r>
            <a:endParaRPr lang="ru-RU" sz="12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571604" y="4857760"/>
            <a:ext cx="2143108" cy="200024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Использование экономии бюджетных ассигнований, сложившейся по итогам торгов., без внесения изменения в Решение о бюджете не допускается (за исключение экономии по дорожному фонду)</a:t>
            </a:r>
            <a:endParaRPr lang="ru-RU" sz="12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857620" y="4857760"/>
            <a:ext cx="1643074" cy="200024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Разработка и принятие нормативных правовых актов, регулирующих отношения в сфере общественных финансов</a:t>
            </a:r>
            <a:endParaRPr lang="ru-RU" sz="12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643570" y="4857760"/>
            <a:ext cx="1928826" cy="200024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Контроль соблюдения ограничений, установленных бюджетным законодательством. Проведение оценки качества и распространение лучших практик управления финансами</a:t>
            </a:r>
            <a:endParaRPr lang="ru-RU" sz="12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1" name="Прямая со стрелкой 40"/>
          <p:cNvCxnSpPr/>
          <p:nvPr/>
        </p:nvCxnSpPr>
        <p:spPr>
          <a:xfrm rot="5400000">
            <a:off x="6537339" y="4678371"/>
            <a:ext cx="214314" cy="158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Скругленный прямоугольник 41"/>
          <p:cNvSpPr/>
          <p:nvPr/>
        </p:nvSpPr>
        <p:spPr>
          <a:xfrm>
            <a:off x="7715272" y="4857760"/>
            <a:ext cx="1428728" cy="200024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Осуществление межбюджетного регулирования</a:t>
            </a:r>
            <a:endParaRPr lang="ru-RU" sz="12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214290"/>
            <a:ext cx="7715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Основные показатели социально-экономического прогноза Хомутовского  района Курской области </a:t>
            </a:r>
          </a:p>
          <a:p>
            <a:pPr algn="ctr"/>
            <a:r>
              <a:rPr lang="ru-RU" sz="2000" b="1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2019-2021  годы</a:t>
            </a:r>
            <a:endParaRPr lang="ru-RU" sz="2000" b="1" dirty="0">
              <a:ln>
                <a:solidFill>
                  <a:srgbClr val="7030A0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500035" y="1357299"/>
          <a:ext cx="8143902" cy="5480117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2301519"/>
                <a:gridCol w="1239301"/>
                <a:gridCol w="1150780"/>
                <a:gridCol w="1225460"/>
                <a:gridCol w="1113421"/>
                <a:gridCol w="1113421"/>
              </a:tblGrid>
              <a:tr h="642292"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г. (отчет)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г. (оценка)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г.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г.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г.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820145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Фонд</a:t>
                      </a:r>
                      <a:r>
                        <a:rPr lang="ru-RU" sz="1500" baseline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начисленной заработной платы, тыс.рублей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450 000,0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486 900,0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527 100,0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547 700,0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574 000,0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723628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Среднемесячная заработная плата, рублей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20 709,2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22 789,6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r>
                        <a:rPr lang="ru-RU" sz="1500" baseline="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507,6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25 438,0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26 643,4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74289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Среднесписочная численность работающих, человек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1 811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1 781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1 792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1 794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1795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45544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 инвестиций в основной капитал,</a:t>
                      </a:r>
                      <a:r>
                        <a:rPr lang="ru-RU" sz="1500" baseline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358 456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392 496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464 376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452 102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273 045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71291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Оборот розничной торговли, тыс.рублей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125 049,6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131 883,3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139 632,8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148 270,2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157 904,0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64229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Оборот общественного питания, тыс.рублей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1 032,6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1 087,9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1 151,8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1 221,9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1 297,4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55678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 платных услуг, тыс.рублей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11 481,9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12 080,6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12 736,0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13 466,9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14 268,0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4.jp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2976" y="214290"/>
            <a:ext cx="800102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ОСНОВНЫЕ ПАРАМЕТРЫ БЮДЖЕТА ХОМУТОВСКОГО РАЙОНА НА 2019 ГОД</a:t>
            </a:r>
            <a:endParaRPr lang="ru-RU" sz="2400" b="1" cap="all" dirty="0">
              <a:ln w="0">
                <a:solidFill>
                  <a:srgbClr val="00206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0" y="1357298"/>
            <a:ext cx="3571868" cy="5500702"/>
          </a:xfrm>
          <a:prstGeom prst="rightArrow">
            <a:avLst>
              <a:gd name="adj1" fmla="val 43429"/>
              <a:gd name="adj2" fmla="val 50298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/>
          <p:cNvSpPr/>
          <p:nvPr/>
        </p:nvSpPr>
        <p:spPr>
          <a:xfrm>
            <a:off x="5643570" y="1285860"/>
            <a:ext cx="3500430" cy="557214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магнитный диск 6"/>
          <p:cNvSpPr/>
          <p:nvPr/>
        </p:nvSpPr>
        <p:spPr>
          <a:xfrm>
            <a:off x="3000364" y="1142984"/>
            <a:ext cx="3143272" cy="612648"/>
          </a:xfrm>
          <a:prstGeom prst="flowChartMagneticDisk">
            <a:avLst/>
          </a:prstGeom>
          <a:solidFill>
            <a:srgbClr val="7030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Итоги бюджета</a:t>
            </a:r>
            <a:endParaRPr lang="ru-RU" dirty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магнитный диск 8"/>
          <p:cNvSpPr/>
          <p:nvPr/>
        </p:nvSpPr>
        <p:spPr>
          <a:xfrm>
            <a:off x="3071802" y="6245352"/>
            <a:ext cx="3143272" cy="612648"/>
          </a:xfrm>
          <a:prstGeom prst="flowChartMagneticDisk">
            <a:avLst/>
          </a:prstGeom>
          <a:solidFill>
            <a:srgbClr val="7030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Численность – 8914 чел. </a:t>
            </a:r>
            <a:endParaRPr lang="ru-RU" dirty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магнитный диск 9"/>
          <p:cNvSpPr/>
          <p:nvPr/>
        </p:nvSpPr>
        <p:spPr>
          <a:xfrm>
            <a:off x="3000364" y="1928802"/>
            <a:ext cx="3143272" cy="1500198"/>
          </a:xfrm>
          <a:prstGeom prst="flowChartMagneticDisk">
            <a:avLst/>
          </a:prstGeom>
          <a:solidFill>
            <a:srgbClr val="00B050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Доходы в расчете на 1 человека (руб./чел.):</a:t>
            </a:r>
          </a:p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10831,8</a:t>
            </a:r>
            <a:endParaRPr lang="ru-RU" dirty="0">
              <a:ln>
                <a:solidFill>
                  <a:srgbClr val="D60093"/>
                </a:solidFill>
              </a:ln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магнитный диск 10"/>
          <p:cNvSpPr/>
          <p:nvPr/>
        </p:nvSpPr>
        <p:spPr>
          <a:xfrm>
            <a:off x="3071802" y="4643446"/>
            <a:ext cx="3071834" cy="1500198"/>
          </a:xfrm>
          <a:prstGeom prst="flowChartMagneticDisk">
            <a:avLst/>
          </a:prstGeom>
          <a:solidFill>
            <a:srgbClr val="00B050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Расходы в расчете на 1 человека (руб./чел.):</a:t>
            </a:r>
          </a:p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29821,7</a:t>
            </a:r>
            <a:endParaRPr lang="ru-RU" dirty="0">
              <a:ln>
                <a:solidFill>
                  <a:srgbClr val="D60093"/>
                </a:solidFill>
              </a:ln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1285860"/>
            <a:ext cx="1714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СОБСТВЕН-</a:t>
            </a:r>
          </a:p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НЫЕ ДОХОДЫ: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96 554 801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рубль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29520" y="1500174"/>
            <a:ext cx="1714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 ДЫ: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265 830 236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29388" y="2786058"/>
            <a:ext cx="2714612" cy="35719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 – 162 406 158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429388" y="3214686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Общегосударственные расходы – 27 761 717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429388" y="3786190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Культура и кинематография – 30 756 558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429388" y="4357694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Социальная политика –</a:t>
            </a:r>
          </a:p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24 749 544 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429388" y="4929198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– 4 719 809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0" y="3000372"/>
            <a:ext cx="2786050" cy="5715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 на доходы физических лиц – 69 672 495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0" y="3571876"/>
            <a:ext cx="2786050" cy="64294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Налоги на совокупный доход - 5 038 581</a:t>
            </a:r>
          </a:p>
          <a:p>
            <a:pPr algn="ctr"/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0" y="4214818"/>
            <a:ext cx="2786050" cy="5715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 от оказания платных услуг – 4 693 044</a:t>
            </a:r>
          </a:p>
          <a:p>
            <a:pPr algn="ctr"/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0" y="4786322"/>
            <a:ext cx="2786050" cy="64294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 от использования имущества – 3 385 678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Равно 23"/>
          <p:cNvSpPr/>
          <p:nvPr/>
        </p:nvSpPr>
        <p:spPr>
          <a:xfrm>
            <a:off x="4143372" y="3643314"/>
            <a:ext cx="914400" cy="914400"/>
          </a:xfrm>
          <a:prstGeom prst="mathEqual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2976" cy="14287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2976" y="214290"/>
            <a:ext cx="800102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ОСНОВНЫЕ ПАРАМЕТРЫ БЮДЖЕТА ХОМУТОВС</a:t>
            </a:r>
          </a:p>
          <a:p>
            <a:pPr algn="ctr"/>
            <a:r>
              <a:rPr lang="ru-RU" sz="2400" b="1" cap="all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КОГО РАЙОНА НА 2020 ГОД</a:t>
            </a:r>
            <a:endParaRPr lang="ru-RU" sz="2400" b="1" cap="all" dirty="0">
              <a:ln w="0">
                <a:solidFill>
                  <a:srgbClr val="00206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0" y="1357298"/>
            <a:ext cx="3571868" cy="5500702"/>
          </a:xfrm>
          <a:prstGeom prst="rightArrow">
            <a:avLst>
              <a:gd name="adj1" fmla="val 41108"/>
              <a:gd name="adj2" fmla="val 5000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/>
          <p:cNvSpPr/>
          <p:nvPr/>
        </p:nvSpPr>
        <p:spPr>
          <a:xfrm>
            <a:off x="5643570" y="1285860"/>
            <a:ext cx="3500430" cy="557214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магнитный диск 6"/>
          <p:cNvSpPr/>
          <p:nvPr/>
        </p:nvSpPr>
        <p:spPr>
          <a:xfrm>
            <a:off x="3000364" y="1142984"/>
            <a:ext cx="3143272" cy="612648"/>
          </a:xfrm>
          <a:prstGeom prst="flowChartMagneticDisk">
            <a:avLst/>
          </a:prstGeom>
          <a:solidFill>
            <a:srgbClr val="7030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Итоги бюджета</a:t>
            </a:r>
            <a:endParaRPr lang="ru-RU" dirty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магнитный диск 8"/>
          <p:cNvSpPr/>
          <p:nvPr/>
        </p:nvSpPr>
        <p:spPr>
          <a:xfrm>
            <a:off x="3071802" y="6245352"/>
            <a:ext cx="3143272" cy="612648"/>
          </a:xfrm>
          <a:prstGeom prst="flowChartMagneticDisk">
            <a:avLst/>
          </a:prstGeom>
          <a:solidFill>
            <a:srgbClr val="7030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Численность – 8 914чел. </a:t>
            </a:r>
            <a:endParaRPr lang="ru-RU" dirty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магнитный диск 9"/>
          <p:cNvSpPr/>
          <p:nvPr/>
        </p:nvSpPr>
        <p:spPr>
          <a:xfrm>
            <a:off x="3000364" y="1928802"/>
            <a:ext cx="3143272" cy="1500198"/>
          </a:xfrm>
          <a:prstGeom prst="flowChartMagneticDisk">
            <a:avLst/>
          </a:prstGeom>
          <a:solidFill>
            <a:srgbClr val="00B050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Доходы в расчете на 1 человека (руб./чел.):</a:t>
            </a:r>
          </a:p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11 334,8</a:t>
            </a:r>
            <a:endParaRPr lang="ru-RU" dirty="0">
              <a:ln>
                <a:solidFill>
                  <a:srgbClr val="D60093"/>
                </a:solidFill>
              </a:ln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магнитный диск 10"/>
          <p:cNvSpPr/>
          <p:nvPr/>
        </p:nvSpPr>
        <p:spPr>
          <a:xfrm>
            <a:off x="3071802" y="4643446"/>
            <a:ext cx="3071834" cy="1500198"/>
          </a:xfrm>
          <a:prstGeom prst="flowChartMagneticDisk">
            <a:avLst/>
          </a:prstGeom>
          <a:solidFill>
            <a:srgbClr val="00B050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Расходы в расчете на 1 человека (руб./чел.):</a:t>
            </a:r>
          </a:p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27 724,8</a:t>
            </a:r>
            <a:endParaRPr lang="ru-RU" dirty="0">
              <a:ln>
                <a:solidFill>
                  <a:srgbClr val="D60093"/>
                </a:solidFill>
              </a:ln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1571612"/>
            <a:ext cx="1714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СОБСТВЕН-НЫЕ ДОХОДЫ: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101 038 532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29520" y="1500174"/>
            <a:ext cx="1714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 ДЫ: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247 139 325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29388" y="2786058"/>
            <a:ext cx="2714612" cy="35719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 – 144 727 103 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429388" y="3214686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Общегосударственные расходы – 30 944 278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429388" y="3786190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Культура и кинематография – 30 502 337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429388" y="4357694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Социальная политика –</a:t>
            </a:r>
          </a:p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24 494 960 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429388" y="4929198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–3 111 570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0" y="3071810"/>
            <a:ext cx="2786050" cy="5715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 на доходы физических лиц – 73 399 689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0" y="3714752"/>
            <a:ext cx="2786050" cy="5715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Налоги на совокупный доход - 5 173 053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0" y="4357694"/>
            <a:ext cx="2786050" cy="42862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 от оказания платных услуг – 4 693 044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0" y="4857760"/>
            <a:ext cx="2786050" cy="5715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 от использования имущества – 3 385 178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Равно 23"/>
          <p:cNvSpPr/>
          <p:nvPr/>
        </p:nvSpPr>
        <p:spPr>
          <a:xfrm>
            <a:off x="4143372" y="3643314"/>
            <a:ext cx="914400" cy="914400"/>
          </a:xfrm>
          <a:prstGeom prst="mathEqual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4.jp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2976" y="214290"/>
            <a:ext cx="800102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ОСНОВНЫЕ ПАРАМЕТРЫ БЮДЖЕТА </a:t>
            </a:r>
            <a:r>
              <a:rPr lang="ru-RU" sz="2400" b="1" cap="all" dirty="0" err="1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2400" b="1" cap="all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РАЙОНА НА 2021 ГОД</a:t>
            </a:r>
            <a:endParaRPr lang="ru-RU" sz="2400" b="1" cap="all" dirty="0">
              <a:ln w="0">
                <a:solidFill>
                  <a:srgbClr val="002060"/>
                </a:solidFill>
              </a:ln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0" y="1357298"/>
            <a:ext cx="3571868" cy="550070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/>
          <p:cNvSpPr/>
          <p:nvPr/>
        </p:nvSpPr>
        <p:spPr>
          <a:xfrm>
            <a:off x="5643570" y="1285860"/>
            <a:ext cx="3500430" cy="5572140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магнитный диск 6"/>
          <p:cNvSpPr/>
          <p:nvPr/>
        </p:nvSpPr>
        <p:spPr>
          <a:xfrm>
            <a:off x="3000364" y="1142984"/>
            <a:ext cx="3143272" cy="612648"/>
          </a:xfrm>
          <a:prstGeom prst="flowChartMagneticDisk">
            <a:avLst/>
          </a:prstGeom>
          <a:solidFill>
            <a:srgbClr val="7030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Итоги бюджета</a:t>
            </a:r>
            <a:endParaRPr lang="ru-RU" dirty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магнитный диск 8"/>
          <p:cNvSpPr/>
          <p:nvPr/>
        </p:nvSpPr>
        <p:spPr>
          <a:xfrm>
            <a:off x="3071802" y="6245352"/>
            <a:ext cx="3143272" cy="612648"/>
          </a:xfrm>
          <a:prstGeom prst="flowChartMagneticDisk">
            <a:avLst/>
          </a:prstGeom>
          <a:solidFill>
            <a:srgbClr val="7030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C000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Численность – 8914 чел. </a:t>
            </a:r>
            <a:endParaRPr lang="ru-RU" dirty="0">
              <a:ln>
                <a:solidFill>
                  <a:srgbClr val="FFC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магнитный диск 9"/>
          <p:cNvSpPr/>
          <p:nvPr/>
        </p:nvSpPr>
        <p:spPr>
          <a:xfrm>
            <a:off x="3000364" y="1928802"/>
            <a:ext cx="3143272" cy="1500198"/>
          </a:xfrm>
          <a:prstGeom prst="flowChartMagneticDisk">
            <a:avLst/>
          </a:prstGeom>
          <a:solidFill>
            <a:srgbClr val="00B050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Доходы в расчете на 1 человека (руб./чел.):</a:t>
            </a:r>
          </a:p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12684,2</a:t>
            </a:r>
            <a:endParaRPr lang="ru-RU" dirty="0">
              <a:ln>
                <a:solidFill>
                  <a:srgbClr val="D60093"/>
                </a:solidFill>
              </a:ln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магнитный диск 10"/>
          <p:cNvSpPr/>
          <p:nvPr/>
        </p:nvSpPr>
        <p:spPr>
          <a:xfrm>
            <a:off x="3071802" y="4643446"/>
            <a:ext cx="3071834" cy="1500198"/>
          </a:xfrm>
          <a:prstGeom prst="flowChartMagneticDisk">
            <a:avLst/>
          </a:prstGeom>
          <a:solidFill>
            <a:srgbClr val="00B050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Расходы в расчете на 1 человека (руб./чел.):</a:t>
            </a:r>
          </a:p>
          <a:p>
            <a:pPr algn="ctr"/>
            <a:r>
              <a:rPr lang="ru-RU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29594,0</a:t>
            </a:r>
            <a:endParaRPr lang="ru-RU" dirty="0">
              <a:ln>
                <a:solidFill>
                  <a:srgbClr val="D60093"/>
                </a:solidFill>
              </a:ln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1285860"/>
            <a:ext cx="1714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СОБСТВЕН-НЫЕ</a:t>
            </a:r>
          </a:p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ДОХОДЫ: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113 067 047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29520" y="1500174"/>
            <a:ext cx="1714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 ДЫ:</a:t>
            </a:r>
          </a:p>
          <a:p>
            <a:pPr algn="ctr"/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249 151 471  рубль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29388" y="2786058"/>
            <a:ext cx="2714612" cy="35719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 – 146 847 461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429388" y="3214686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Общегосударственные расходы – 30 139 223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429388" y="3786190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Культура и кинематография – 30 502 337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429388" y="4357694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Социальная политика –</a:t>
            </a:r>
          </a:p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24 494 960 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429388" y="4929198"/>
            <a:ext cx="2714612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– 2 894 485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0" y="2786058"/>
            <a:ext cx="2786050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 на доходы физических лиц – 113 067 047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0" y="3357562"/>
            <a:ext cx="2786050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Налоги на совокупный доход – 3 847 485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0" y="3929066"/>
            <a:ext cx="2786050" cy="50006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 от оказания платных услуг – 4 693 044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0" y="4500570"/>
            <a:ext cx="2786050" cy="92869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 от использования имущества – 3 385 178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Равно 23"/>
          <p:cNvSpPr/>
          <p:nvPr/>
        </p:nvSpPr>
        <p:spPr>
          <a:xfrm>
            <a:off x="4143372" y="3643314"/>
            <a:ext cx="914400" cy="914400"/>
          </a:xfrm>
          <a:prstGeom prst="mathEqual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372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4415" y="357166"/>
            <a:ext cx="7929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РАЙОНА В 2019 ГОДУ</a:t>
            </a:r>
            <a:endParaRPr lang="ru-RU" b="1" dirty="0">
              <a:ln>
                <a:solidFill>
                  <a:srgbClr val="C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1428736"/>
          <a:ext cx="9001156" cy="542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372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4415" y="357166"/>
            <a:ext cx="7929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РАЙОНА В 2020 ГОДУ</a:t>
            </a:r>
            <a:endParaRPr lang="ru-RU" b="1" dirty="0">
              <a:ln>
                <a:solidFill>
                  <a:srgbClr val="C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0" y="1428736"/>
          <a:ext cx="9144000" cy="542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372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4415" y="357166"/>
            <a:ext cx="7929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РАЙОНА В 2021 ГОДУ</a:t>
            </a:r>
            <a:endParaRPr lang="ru-RU" b="1" dirty="0">
              <a:ln>
                <a:solidFill>
                  <a:srgbClr val="C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1500174"/>
          <a:ext cx="9144000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ght-12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5852" y="214290"/>
            <a:ext cx="7858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rgbClr val="0F511F"/>
                  </a:solidFill>
                  <a:prstDash val="solid"/>
                </a:ln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муниципального района в 2019 году</a:t>
            </a:r>
            <a:endParaRPr lang="ru-RU" sz="2400" b="1" dirty="0">
              <a:ln w="10541" cmpd="sng">
                <a:solidFill>
                  <a:srgbClr val="0F511F"/>
                </a:solidFill>
                <a:prstDash val="solid"/>
              </a:ln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0" y="1428736"/>
          <a:ext cx="9144000" cy="542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ght-12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5852" y="214290"/>
            <a:ext cx="7858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rgbClr val="0F511F"/>
                  </a:solidFill>
                  <a:prstDash val="solid"/>
                </a:ln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муниципального района в 2020 году</a:t>
            </a:r>
            <a:endParaRPr lang="ru-RU" sz="2400" b="1" dirty="0">
              <a:ln w="10541" cmpd="sng">
                <a:solidFill>
                  <a:srgbClr val="0F511F"/>
                </a:solidFill>
                <a:prstDash val="solid"/>
              </a:ln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1428736"/>
          <a:ext cx="9144000" cy="542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4.jp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1429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58" y="1571612"/>
            <a:ext cx="878684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 algn="just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целях повышения прозрачности бюджета и бюджетного процесса разработан информационный ресурс "Бюджет для граждан".  </a:t>
            </a:r>
          </a:p>
          <a:p>
            <a:pPr indent="450000" algn="just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электронном издании даны определения терминов, рассмотрен механизм бюджетного процесса в районе. Ключевые параметры </a:t>
            </a:r>
            <a:r>
              <a:rPr lang="ru-RU" b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бюджета Хомутовского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района на текущий финансовый год и плановый период приведены в полном объеме и дают наглядное представление о сложившейся ситуации в регионе.</a:t>
            </a:r>
          </a:p>
          <a:p>
            <a:pPr indent="450000" algn="just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Основным приоритетом бюджетной политики, как и прежде, является обеспечение населения доступными и качественными муниципальными услугами, социальными гарантиями, адресное решение социальных вопросов, создание благоприятных и комфортных условий для проживания.</a:t>
            </a:r>
          </a:p>
          <a:p>
            <a:pPr algn="just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Рассчитываем, что информационный ресурс "Бюджет для граждан" будет интересен для каждого жителя района.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0000" algn="just"/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714480" y="142852"/>
            <a:ext cx="74901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Уважаемые жители Хомутовского района!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ght-12.jp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5852" y="214290"/>
            <a:ext cx="7858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rgbClr val="0F511F"/>
                  </a:solidFill>
                  <a:prstDash val="solid"/>
                </a:ln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муниципального района в 2021 году</a:t>
            </a:r>
            <a:endParaRPr lang="ru-RU" sz="2400" b="1" dirty="0">
              <a:ln w="10541" cmpd="sng">
                <a:solidFill>
                  <a:srgbClr val="0F511F"/>
                </a:solidFill>
                <a:prstDash val="solid"/>
              </a:ln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1428736"/>
          <a:ext cx="9144000" cy="542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ght-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28662" y="357166"/>
            <a:ext cx="8215338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>
                  <a:solidFill>
                    <a:srgbClr val="0F511F"/>
                  </a:solidFill>
                </a:ln>
                <a:solidFill>
                  <a:srgbClr val="0F511F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динамика изменения расходов бюджета муниципального района за 2019-2021 годы</a:t>
            </a:r>
            <a:endParaRPr lang="ru-RU" b="1" cap="all" dirty="0">
              <a:ln w="0">
                <a:solidFill>
                  <a:srgbClr val="0F511F"/>
                </a:solidFill>
              </a:ln>
              <a:solidFill>
                <a:srgbClr val="0F511F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57158" y="1214423"/>
          <a:ext cx="6964283" cy="5046834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904988"/>
                <a:gridCol w="732700"/>
                <a:gridCol w="732700"/>
                <a:gridCol w="1209400"/>
                <a:gridCol w="1098611"/>
                <a:gridCol w="1285884"/>
              </a:tblGrid>
              <a:tr h="804289"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ПЗ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г.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г.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г.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71203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</a:t>
                      </a:r>
                      <a:r>
                        <a:rPr lang="ru-RU" sz="1500" baseline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расходы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27 761,7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30 944,3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30 139,2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44351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13 806,0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13 196,7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14 110,6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771164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</a:t>
                      </a:r>
                      <a:r>
                        <a:rPr lang="ru-RU" sz="1500" baseline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хозяйство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1 554,7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51,6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51,6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6300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162 406,2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144 727,1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146 847,5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44351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30 756,6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30 502,3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30 502,3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44351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70,7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70,7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70,7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44351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24 749,5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24 495,0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C0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24 495,0</a:t>
                      </a:r>
                      <a:endParaRPr lang="ru-RU" sz="1500" dirty="0">
                        <a:ln>
                          <a:solidFill>
                            <a:srgbClr val="C0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066333" y="785794"/>
            <a:ext cx="104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ght-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28662" y="357166"/>
            <a:ext cx="8215338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>
                  <a:solidFill>
                    <a:srgbClr val="0F511F"/>
                  </a:solidFill>
                </a:ln>
                <a:solidFill>
                  <a:srgbClr val="0F511F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динамика изменения расходов бюджета муниципального района за 2019-2021 годы</a:t>
            </a:r>
            <a:endParaRPr lang="ru-RU" b="1" cap="all" dirty="0">
              <a:ln w="0">
                <a:solidFill>
                  <a:srgbClr val="0F511F"/>
                </a:solidFill>
              </a:ln>
              <a:solidFill>
                <a:srgbClr val="0F511F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85719" y="1357297"/>
          <a:ext cx="6793106" cy="316916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85785"/>
                <a:gridCol w="750026"/>
                <a:gridCol w="729951"/>
                <a:gridCol w="1155575"/>
                <a:gridCol w="1143008"/>
                <a:gridCol w="1428761"/>
              </a:tblGrid>
              <a:tr h="871807"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ПЗ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г.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г.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990033"/>
                            </a:solidFill>
                          </a:ln>
                          <a:solidFill>
                            <a:srgbClr val="99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г.</a:t>
                      </a:r>
                      <a:endParaRPr lang="ru-RU" sz="1500" dirty="0">
                        <a:ln>
                          <a:solidFill>
                            <a:srgbClr val="990033"/>
                          </a:solidFill>
                        </a:ln>
                        <a:solidFill>
                          <a:srgbClr val="99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871807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Физическая</a:t>
                      </a:r>
                      <a:r>
                        <a:rPr lang="ru-RU" sz="1500" baseline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культура и спорт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871807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500" baseline="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719,8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3 111,6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2 894,5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553745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 расходов</a:t>
                      </a:r>
                      <a:endParaRPr lang="ru-RU" sz="150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265 830,2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247 139,3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249 151,4</a:t>
                      </a:r>
                      <a:endParaRPr lang="ru-RU" sz="15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riblet"/>
                      <a:lightRig rig="flood" dir="t"/>
                    </a:cell3D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066333" y="928670"/>
            <a:ext cx="104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357299"/>
          <a:ext cx="9143999" cy="41148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000496"/>
                <a:gridCol w="1785950"/>
                <a:gridCol w="1643074"/>
                <a:gridCol w="1714479"/>
              </a:tblGrid>
              <a:tr h="243653"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2019 г.</a:t>
                      </a:r>
                      <a:endParaRPr lang="ru-RU" sz="2000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2020 г.</a:t>
                      </a:r>
                      <a:endParaRPr lang="ru-RU" sz="2000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2021 г.</a:t>
                      </a:r>
                      <a:endParaRPr lang="ru-RU" sz="2000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6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baseline="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Педагогические работники дошкольных образовательных учреждений </a:t>
                      </a:r>
                      <a:endParaRPr lang="ru-RU" sz="2000" kern="1200" baseline="0" dirty="0" smtClean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21 736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22 376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23 606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6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baseline="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Педагогические работники образовательных учреждений общего образования </a:t>
                      </a:r>
                      <a:endParaRPr lang="ru-RU" sz="2000" kern="1200" baseline="0" dirty="0" smtClean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27 392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28 829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264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6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baseline="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Педагогические работники учреждений дополнительного образования детей </a:t>
                      </a:r>
                      <a:endParaRPr lang="ru-RU" sz="2000" kern="1200" baseline="0" dirty="0" smtClean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27 392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28 829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264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36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baseline="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Работники учреждений культуры 	</a:t>
                      </a:r>
                      <a:endParaRPr lang="ru-RU" sz="2000" kern="1200" baseline="0" dirty="0" smtClean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27 392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28 829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264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428728" y="0"/>
            <a:ext cx="742955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50" dirty="0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Прогнозируемые размеры средней заработной платы по отдельным категориям работников бюджетного сектора экономики, обозначенных в Указах Президента Российской Федерации 2012 года, по </a:t>
            </a:r>
            <a:r>
              <a:rPr lang="ru-RU" sz="1750" dirty="0" err="1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Хомутовскому</a:t>
            </a:r>
            <a:r>
              <a:rPr lang="ru-RU" sz="1750" dirty="0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 району на 2019 год и на плановый период 2020 и 2021 годов*  </a:t>
            </a:r>
            <a:endParaRPr lang="ru-RU" sz="1750" dirty="0">
              <a:ln>
                <a:solidFill>
                  <a:srgbClr val="390FB1"/>
                </a:solidFill>
              </a:ln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657671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n>
                  <a:solidFill>
                    <a:srgbClr val="7030A0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*прогнозные значения средней зарплаты могут быть уточнены после согласования отделами Хомутовского района изменений в Планы мероприятий («дорожные карты») в сфере образования, культуры и искусства, социальной защиты населения.</a:t>
            </a:r>
            <a:endParaRPr lang="ru-RU" i="1" dirty="0">
              <a:ln>
                <a:solidFill>
                  <a:srgbClr val="7030A0"/>
                </a:solidFill>
              </a:ln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m_69068_4031994_744825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0100" y="0"/>
            <a:ext cx="66437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ЗАЧЕМ НУЖЕН ПРОГРАММНЫЙ БЮДЖЕТ?</a:t>
            </a:r>
            <a:endParaRPr lang="ru-RU" sz="2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571481"/>
            <a:ext cx="742952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/>
            <a:endParaRPr lang="ru-RU" dirty="0" smtClean="0"/>
          </a:p>
          <a:p>
            <a:pPr indent="450000" algn="just"/>
            <a:r>
              <a:rPr lang="ru-RU" sz="1600" b="1" i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Бюджет Хомутовского района формируется в «программном» формате на основе муниципальных программ. Это связано со вступившими в силу изменениями в Бюджетный кодекс РФ в 2014 году. Каждая муниципальная программа увязывает бюджетные ассигнования с результатами их использования для достижения заявленных целей. Таким образом, программный бюджет призван повысить качество формирования и исполнения главного финансового документа. </a:t>
            </a:r>
            <a:endParaRPr lang="ru-RU" sz="1600" b="1" dirty="0"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mortgage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72390" y="0"/>
            <a:ext cx="1471610" cy="714356"/>
          </a:xfrm>
          <a:prstGeom prst="rect">
            <a:avLst/>
          </a:prstGeom>
        </p:spPr>
      </p:pic>
      <p:pic>
        <p:nvPicPr>
          <p:cNvPr id="7" name="Рисунок 6" descr="Полезная-информация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-1800000">
            <a:off x="-250019" y="952425"/>
            <a:ext cx="2132195" cy="1285884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214282" y="4000504"/>
            <a:ext cx="2071702" cy="1128714"/>
          </a:xfrm>
          <a:prstGeom prst="roundRect">
            <a:avLst/>
          </a:prstGeom>
          <a:solidFill>
            <a:srgbClr val="CCFF99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ПРОГРАММНЫЙ БЮДЖЕТ </a:t>
            </a:r>
            <a:r>
              <a:rPr lang="ru-RU" b="1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Левая фигурная скобка 8"/>
          <p:cNvSpPr/>
          <p:nvPr/>
        </p:nvSpPr>
        <p:spPr>
          <a:xfrm>
            <a:off x="2357422" y="2714620"/>
            <a:ext cx="1071570" cy="4000528"/>
          </a:xfrm>
          <a:prstGeom prst="leftBrace">
            <a:avLst/>
          </a:prstGeom>
          <a:ln w="60325">
            <a:solidFill>
              <a:srgbClr val="0F5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2857496"/>
            <a:ext cx="5786478" cy="1285884"/>
          </a:xfrm>
          <a:prstGeom prst="roundRect">
            <a:avLst/>
          </a:prstGeom>
          <a:solidFill>
            <a:srgbClr val="FFFFCC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деятельности всех участников программы за счет полномасштабного охвата всех сфер деятельности органов местного самоуправления и, как следствие, бюджетных ассигнований, находящихся в их распоряжении. </a:t>
            </a:r>
            <a:endParaRPr lang="ru-RU" sz="15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286256"/>
            <a:ext cx="5786478" cy="1071570"/>
          </a:xfrm>
          <a:prstGeom prst="roundRect">
            <a:avLst/>
          </a:prstGeom>
          <a:solidFill>
            <a:srgbClr val="FFFFCC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Обеспечение прозрачности расходования бюджетных средств, что позволяет увязать результаты, достигнутые в ходе реализации программ с бюджетными ресурсами, направленными на их достижение. </a:t>
            </a:r>
            <a:endParaRPr lang="ru-RU" sz="15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143240" y="5572140"/>
            <a:ext cx="5786478" cy="1000132"/>
          </a:xfrm>
          <a:prstGeom prst="roundRect">
            <a:avLst/>
          </a:prstGeom>
          <a:solidFill>
            <a:srgbClr val="FFFFCC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Четкая определенная ответственность за достижение результатов. Вытекает из необходимости назначения исполнителя и соисполнителей, ответственных за реализацию муниципальной программы. </a:t>
            </a:r>
            <a:endParaRPr lang="ru-RU" sz="15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9121124614025ee638220c1a0449860ef0e554f6f_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44" y="5143512"/>
            <a:ext cx="2214578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m_69068_4031994_744825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42334" y="0"/>
            <a:ext cx="57016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ПРОГРАММНЫЙ БЮДЖЕТ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Без названия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0"/>
            <a:ext cx="2357454" cy="1857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4241515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2643182"/>
            <a:ext cx="1643074" cy="1214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Стрелка вправо 6"/>
          <p:cNvSpPr/>
          <p:nvPr/>
        </p:nvSpPr>
        <p:spPr>
          <a:xfrm>
            <a:off x="2643174" y="3143248"/>
            <a:ext cx="571504" cy="35719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2643968" y="3356768"/>
            <a:ext cx="1285884" cy="1588"/>
          </a:xfrm>
          <a:prstGeom prst="line">
            <a:avLst/>
          </a:prstGeom>
          <a:ln w="41275" cmpd="sng">
            <a:solidFill>
              <a:srgbClr val="0F5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286116" y="2714620"/>
            <a:ext cx="500066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286116" y="3286124"/>
            <a:ext cx="500066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286116" y="4000504"/>
            <a:ext cx="500066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3786182" y="2571744"/>
            <a:ext cx="1143008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86182" y="3143248"/>
            <a:ext cx="1143008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86182" y="3857628"/>
            <a:ext cx="1143008" cy="35719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4929190" y="2714620"/>
            <a:ext cx="285752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емиугольник 20"/>
          <p:cNvSpPr/>
          <p:nvPr/>
        </p:nvSpPr>
        <p:spPr>
          <a:xfrm>
            <a:off x="5214942" y="2428868"/>
            <a:ext cx="642942" cy="500066"/>
          </a:xfrm>
          <a:prstGeom prst="hept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5857884" y="2714620"/>
            <a:ext cx="285752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емиугольник 25"/>
          <p:cNvSpPr/>
          <p:nvPr/>
        </p:nvSpPr>
        <p:spPr>
          <a:xfrm>
            <a:off x="6143636" y="2428868"/>
            <a:ext cx="642942" cy="500066"/>
          </a:xfrm>
          <a:prstGeom prst="hept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6786578" y="2714620"/>
            <a:ext cx="285752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Семиугольник 27"/>
          <p:cNvSpPr/>
          <p:nvPr/>
        </p:nvSpPr>
        <p:spPr>
          <a:xfrm>
            <a:off x="7072330" y="2428868"/>
            <a:ext cx="642942" cy="500066"/>
          </a:xfrm>
          <a:prstGeom prst="hept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4929190" y="3286124"/>
            <a:ext cx="285752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4929190" y="4000504"/>
            <a:ext cx="285752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Семиугольник 30"/>
          <p:cNvSpPr/>
          <p:nvPr/>
        </p:nvSpPr>
        <p:spPr>
          <a:xfrm>
            <a:off x="5214942" y="3000372"/>
            <a:ext cx="642942" cy="500066"/>
          </a:xfrm>
          <a:prstGeom prst="hept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емиугольник 31"/>
          <p:cNvSpPr/>
          <p:nvPr/>
        </p:nvSpPr>
        <p:spPr>
          <a:xfrm>
            <a:off x="5214942" y="3714752"/>
            <a:ext cx="642942" cy="500066"/>
          </a:xfrm>
          <a:prstGeom prst="hept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>
            <a:off x="5857884" y="3286124"/>
            <a:ext cx="285752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5857884" y="4000504"/>
            <a:ext cx="285752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Семиугольник 34"/>
          <p:cNvSpPr/>
          <p:nvPr/>
        </p:nvSpPr>
        <p:spPr>
          <a:xfrm>
            <a:off x="6143636" y="3000372"/>
            <a:ext cx="642942" cy="500066"/>
          </a:xfrm>
          <a:prstGeom prst="hept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Семиугольник 36"/>
          <p:cNvSpPr/>
          <p:nvPr/>
        </p:nvSpPr>
        <p:spPr>
          <a:xfrm>
            <a:off x="6143636" y="3714752"/>
            <a:ext cx="642942" cy="500066"/>
          </a:xfrm>
          <a:prstGeom prst="hept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8" name="Прямая со стрелкой 37"/>
          <p:cNvCxnSpPr/>
          <p:nvPr/>
        </p:nvCxnSpPr>
        <p:spPr>
          <a:xfrm>
            <a:off x="6786578" y="3286124"/>
            <a:ext cx="285752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Семиугольник 38"/>
          <p:cNvSpPr/>
          <p:nvPr/>
        </p:nvSpPr>
        <p:spPr>
          <a:xfrm>
            <a:off x="7072330" y="3000372"/>
            <a:ext cx="642942" cy="500066"/>
          </a:xfrm>
          <a:prstGeom prst="hept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>
            <a:off x="6786578" y="4000504"/>
            <a:ext cx="285752" cy="1588"/>
          </a:xfrm>
          <a:prstGeom prst="straightConnector1">
            <a:avLst/>
          </a:prstGeom>
          <a:ln w="41275">
            <a:solidFill>
              <a:srgbClr val="0F511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Семиугольник 40"/>
          <p:cNvSpPr/>
          <p:nvPr/>
        </p:nvSpPr>
        <p:spPr>
          <a:xfrm>
            <a:off x="7072330" y="3714752"/>
            <a:ext cx="642942" cy="500066"/>
          </a:xfrm>
          <a:prstGeom prst="hept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Дуга 43"/>
          <p:cNvSpPr/>
          <p:nvPr/>
        </p:nvSpPr>
        <p:spPr>
          <a:xfrm>
            <a:off x="357158" y="1857364"/>
            <a:ext cx="8001056" cy="2786082"/>
          </a:xfrm>
          <a:prstGeom prst="arc">
            <a:avLst>
              <a:gd name="adj1" fmla="val 16309722"/>
              <a:gd name="adj2" fmla="val 21572589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Дуга 44"/>
          <p:cNvSpPr/>
          <p:nvPr/>
        </p:nvSpPr>
        <p:spPr>
          <a:xfrm flipH="1">
            <a:off x="642910" y="1857364"/>
            <a:ext cx="7786742" cy="2938482"/>
          </a:xfrm>
          <a:prstGeom prst="arc">
            <a:avLst>
              <a:gd name="adj1" fmla="val 16200000"/>
              <a:gd name="adj2" fmla="val 21572589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Дуга 46"/>
          <p:cNvSpPr/>
          <p:nvPr/>
        </p:nvSpPr>
        <p:spPr>
          <a:xfrm rot="10616006" flipH="1">
            <a:off x="263472" y="1714935"/>
            <a:ext cx="8116989" cy="3285252"/>
          </a:xfrm>
          <a:prstGeom prst="arc">
            <a:avLst>
              <a:gd name="adj1" fmla="val 16200000"/>
              <a:gd name="adj2" fmla="val 21572589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Дуга 50"/>
          <p:cNvSpPr/>
          <p:nvPr/>
        </p:nvSpPr>
        <p:spPr>
          <a:xfrm rot="10800000">
            <a:off x="642910" y="1500174"/>
            <a:ext cx="7858180" cy="3500462"/>
          </a:xfrm>
          <a:prstGeom prst="arc">
            <a:avLst>
              <a:gd name="adj1" fmla="val 16309722"/>
              <a:gd name="adj2" fmla="val 21572589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214282" y="5214950"/>
            <a:ext cx="2143140" cy="107157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Наличие ответственного исполнителя (соисполнителя)</a:t>
            </a:r>
            <a:endParaRPr lang="ru-RU" sz="14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3571868" y="5572140"/>
            <a:ext cx="2143140" cy="107157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Объем и источники финансирования</a:t>
            </a:r>
            <a:endParaRPr lang="ru-RU" sz="14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Овал 53"/>
          <p:cNvSpPr/>
          <p:nvPr/>
        </p:nvSpPr>
        <p:spPr>
          <a:xfrm>
            <a:off x="6786578" y="5500702"/>
            <a:ext cx="2143140" cy="107157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Ожидаемые конечные результаты</a:t>
            </a:r>
            <a:endParaRPr lang="ru-RU" sz="14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Овал 54"/>
          <p:cNvSpPr/>
          <p:nvPr/>
        </p:nvSpPr>
        <p:spPr>
          <a:xfrm>
            <a:off x="7000860" y="1214422"/>
            <a:ext cx="2143140" cy="107157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Программно-целевые инструменты</a:t>
            </a:r>
            <a:endParaRPr lang="ru-RU" sz="14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Овал 55"/>
          <p:cNvSpPr/>
          <p:nvPr/>
        </p:nvSpPr>
        <p:spPr>
          <a:xfrm>
            <a:off x="4714876" y="500042"/>
            <a:ext cx="2143140" cy="107157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Этапы и сроки реализации</a:t>
            </a:r>
            <a:endParaRPr lang="ru-RU" sz="14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143504" y="2000240"/>
            <a:ext cx="185738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мероприятия</a:t>
            </a:r>
            <a:endParaRPr lang="ru-RU" sz="23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Стрелка вправо 57"/>
          <p:cNvSpPr/>
          <p:nvPr/>
        </p:nvSpPr>
        <p:spPr>
          <a:xfrm rot="16426386">
            <a:off x="5512209" y="1579562"/>
            <a:ext cx="348329" cy="35503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трелка вправо 58"/>
          <p:cNvSpPr/>
          <p:nvPr/>
        </p:nvSpPr>
        <p:spPr>
          <a:xfrm rot="17970141">
            <a:off x="7821833" y="2271840"/>
            <a:ext cx="304028" cy="35503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трелка вправо 59"/>
          <p:cNvSpPr/>
          <p:nvPr/>
        </p:nvSpPr>
        <p:spPr>
          <a:xfrm rot="3624962">
            <a:off x="6735819" y="4806694"/>
            <a:ext cx="1157003" cy="350589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" name="Рисунок 60" descr="2be4db456eaf94d479d7caeb8b06b86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8148" y="4000504"/>
            <a:ext cx="1438268" cy="1652582"/>
          </a:xfrm>
          <a:prstGeom prst="rect">
            <a:avLst/>
          </a:prstGeom>
        </p:spPr>
      </p:pic>
      <p:sp>
        <p:nvSpPr>
          <p:cNvPr id="62" name="Стрелка вправо 61"/>
          <p:cNvSpPr/>
          <p:nvPr/>
        </p:nvSpPr>
        <p:spPr>
          <a:xfrm rot="5400000">
            <a:off x="4247227" y="5111094"/>
            <a:ext cx="571503" cy="350589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трелка вправо 62"/>
          <p:cNvSpPr/>
          <p:nvPr/>
        </p:nvSpPr>
        <p:spPr>
          <a:xfrm rot="7196437">
            <a:off x="834694" y="4601261"/>
            <a:ext cx="927356" cy="350589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4" name="Рисунок 63" descr="8380736.2f45ehjsy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28794" y="4786322"/>
            <a:ext cx="1928826" cy="2071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4.jp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1214422"/>
            <a:ext cx="5643570" cy="642942"/>
          </a:xfrm>
          <a:prstGeom prst="rect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СТРАТЕГИЯ ДОЛГОСРОЧНОГО РАЗВИТИЯ</a:t>
            </a:r>
            <a:endParaRPr lang="ru-RU" sz="1600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10800000">
            <a:off x="1928794" y="1857364"/>
            <a:ext cx="1857388" cy="214314"/>
          </a:xfrm>
          <a:prstGeom prst="triangle">
            <a:avLst>
              <a:gd name="adj" fmla="val 49254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2071678"/>
            <a:ext cx="2928926" cy="1285884"/>
          </a:xfrm>
          <a:prstGeom prst="roundRect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5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«Развитие  культуры в  </a:t>
            </a:r>
            <a:r>
              <a:rPr lang="ru-RU" sz="1350" b="1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350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районе  Курской области»</a:t>
            </a:r>
            <a:endParaRPr lang="ru-RU" sz="135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00364" y="2071678"/>
            <a:ext cx="2786050" cy="1285884"/>
          </a:xfrm>
          <a:prstGeom prst="roundRect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исполнитель: 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Отдел по вопросам 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культуры, </a:t>
            </a:r>
            <a:r>
              <a:rPr lang="ru-RU" sz="140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молодёжи,физической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культуры и спорта Администрации  Хомутовского района Курской области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429000"/>
            <a:ext cx="5715008" cy="714380"/>
          </a:xfrm>
          <a:prstGeom prst="rect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реализация стратегической роли культуры как духовно-нравственного основания развития личности и единства  российского общества</a:t>
            </a:r>
            <a:endParaRPr lang="ru-RU" sz="14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0" y="4214818"/>
            <a:ext cx="5715008" cy="2643182"/>
          </a:xfrm>
          <a:prstGeom prst="roundRect">
            <a:avLst/>
          </a:prstGeom>
          <a:solidFill>
            <a:srgbClr val="FFFFCC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dirty="0" smtClean="0">
              <a:ln>
                <a:solidFill>
                  <a:srgbClr val="7030A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500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ожидаемые результаты реализации программы:</a:t>
            </a:r>
          </a:p>
          <a:p>
            <a:pPr>
              <a:buFontTx/>
              <a:buChar char="-"/>
            </a:pPr>
            <a:endParaRPr lang="ru-RU" sz="1400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укрепление единого культурного пространства района;</a:t>
            </a:r>
          </a:p>
          <a:p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выравнивание уровня доступности культурных благ независимо от размера доходов, социального статуса и места проживания;</a:t>
            </a:r>
          </a:p>
          <a:p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-преодоление диспропорций, вызванных разной степенью обеспеченности населения района учреждениями культуры в  сельской местности;</a:t>
            </a:r>
          </a:p>
          <a:p>
            <a:r>
              <a:rPr lang="ru-RU" sz="14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-формирование культурной среды, отвечающей растущим потребностям личности и общества, повышение качества, разнообразия и эффективности услуг в сфере культуры.</a:t>
            </a:r>
          </a:p>
          <a:p>
            <a:pPr>
              <a:buFontTx/>
              <a:buChar char="-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n>
                <a:solidFill>
                  <a:srgbClr val="7030A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857884" y="1142984"/>
            <a:ext cx="3286116" cy="5715016"/>
          </a:xfrm>
          <a:prstGeom prst="round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Муниципальная целевая  программа – это документ, определяющий:</a:t>
            </a:r>
          </a:p>
          <a:p>
            <a:pPr algn="just"/>
            <a:endParaRPr lang="ru-RU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цели и задачи</a:t>
            </a:r>
          </a:p>
          <a:p>
            <a:pPr algn="just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государственной политики в</a:t>
            </a:r>
          </a:p>
          <a:p>
            <a:pPr algn="just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определенной сфере;</a:t>
            </a:r>
          </a:p>
          <a:p>
            <a:pPr algn="just"/>
            <a:endParaRPr lang="ru-RU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способы их достижения;</a:t>
            </a:r>
          </a:p>
          <a:p>
            <a:pPr algn="just"/>
            <a:endParaRPr lang="ru-RU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примерные объемы используемых финансовых ресурсов.</a:t>
            </a:r>
          </a:p>
          <a:p>
            <a:pPr algn="ctr"/>
            <a:endParaRPr lang="ru-RU" dirty="0">
              <a:ln>
                <a:solidFill>
                  <a:srgbClr val="009900"/>
                </a:solidFill>
              </a:ln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57356" y="285728"/>
            <a:ext cx="6036525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rgbClr val="7030A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такое муниципальная программа?</a:t>
            </a:r>
            <a:endParaRPr lang="ru-RU" sz="2800" dirty="0">
              <a:ln>
                <a:solidFill>
                  <a:srgbClr val="7030A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litra-300x2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42975" y="0"/>
            <a:ext cx="8001025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района на реализацию муниципальных программ Хомутовского района Курской области на 2019 год</a:t>
            </a:r>
            <a:endParaRPr lang="ru-RU" b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2786050" y="571480"/>
            <a:ext cx="4071966" cy="571504"/>
          </a:xfrm>
          <a:prstGeom prst="downArrow">
            <a:avLst>
              <a:gd name="adj1" fmla="val 50000"/>
              <a:gd name="adj2" fmla="val 5708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1285860"/>
            <a:ext cx="2143108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Социальной направленности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214546" y="1285860"/>
            <a:ext cx="2143140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Обеспечение безопасных условий жизнедеятельности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429124" y="1285860"/>
            <a:ext cx="2286016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Поддержка отраслей экономики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858016" y="1285860"/>
            <a:ext cx="2285984" cy="84296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Общего характера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0" y="2285992"/>
            <a:ext cx="2143108" cy="500066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образования –170 265 920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0" y="2857496"/>
            <a:ext cx="2143108" cy="928694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Социальная поддержка граждан Хомутовского района –16 184 208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0" y="5357826"/>
            <a:ext cx="2143108" cy="1500174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5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работы с молодежью, организация отдыха и оздоровления детей, молодежи, развитие физической культуры и спорта – 545 049 руб.</a:t>
            </a:r>
            <a:endParaRPr lang="ru-RU" sz="125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0" y="3857628"/>
            <a:ext cx="2143108" cy="428628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культуры – </a:t>
            </a:r>
          </a:p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33 075 383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0" y="4357694"/>
            <a:ext cx="2143108" cy="914400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Содействие занятости населения Хомутовского района – 307 200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858016" y="2857496"/>
            <a:ext cx="2285984" cy="500066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Развитие архивного дела -  273 246 руб.</a:t>
            </a:r>
            <a:endParaRPr lang="ru-RU" sz="12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500562" y="2857496"/>
            <a:ext cx="2214578" cy="128588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Развитие транспортной системы, обеспечение перевозки пассажиров в </a:t>
            </a:r>
            <a:r>
              <a:rPr lang="ru-RU" sz="1300" b="1" dirty="0" err="1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районе –</a:t>
            </a:r>
          </a:p>
          <a:p>
            <a:pPr algn="ctr"/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12 674 159 руб.</a:t>
            </a:r>
            <a:endParaRPr lang="ru-RU" sz="1300" b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214546" y="3143248"/>
            <a:ext cx="2143108" cy="1643074"/>
          </a:xfrm>
          <a:prstGeom prst="roundRect">
            <a:avLst/>
          </a:prstGeom>
          <a:solidFill>
            <a:srgbClr val="7030A0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Обеспечение общественного порядка и противодействия преступности в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районе – 584 000 руб.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572000" y="4286256"/>
            <a:ext cx="2286016" cy="200026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эффективного и ответственного управления муниципальными финансами, муниципальным долгом и повышения устойчивости бюджетов –6 785 837 руб.</a:t>
            </a:r>
            <a:endParaRPr lang="ru-RU" sz="1300" b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000892" y="4786322"/>
            <a:ext cx="2143108" cy="2071678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Развитие муниципальной службы в </a:t>
            </a:r>
            <a:r>
              <a:rPr lang="ru-RU" sz="12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районе-  52 000 руб.</a:t>
            </a:r>
            <a:endParaRPr lang="ru-RU" sz="12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214546" y="4857760"/>
            <a:ext cx="2143108" cy="1643074"/>
          </a:xfrm>
          <a:prstGeom prst="roundRect">
            <a:avLst/>
          </a:prstGeom>
          <a:solidFill>
            <a:srgbClr val="7030A0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Охрана окружающей среды – 447 110 руб.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858016" y="3429000"/>
            <a:ext cx="2285984" cy="71438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Обеспечение доступным и комфортным жильем и коммунальными услугами граждан –2 239 428 руб.</a:t>
            </a:r>
            <a:r>
              <a:rPr lang="ru-RU" sz="13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3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litra-300x2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42975" y="0"/>
            <a:ext cx="8001025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района на реализацию муниципальных программ Хомутовского района Курской области на 2020 год</a:t>
            </a:r>
            <a:endParaRPr lang="ru-RU" b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2428860" y="642918"/>
            <a:ext cx="4071966" cy="571504"/>
          </a:xfrm>
          <a:prstGeom prst="downArrow">
            <a:avLst>
              <a:gd name="adj1" fmla="val 50000"/>
              <a:gd name="adj2" fmla="val 5708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1285860"/>
            <a:ext cx="2143108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Социальной направленности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214546" y="1285860"/>
            <a:ext cx="2143140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Обеспечение безопасных условий жизнедеятельности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429124" y="1285860"/>
            <a:ext cx="2286016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Поддержка отраслей экономики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858016" y="1285860"/>
            <a:ext cx="2285984" cy="84296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Общего характера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0" y="2285992"/>
            <a:ext cx="2143108" cy="500066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образования – 152 537 316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0" y="2857496"/>
            <a:ext cx="2143108" cy="928694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Социальная поддержка граждан Хомутовского района –16 164 208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0" y="5357826"/>
            <a:ext cx="2143108" cy="1500174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5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работы с молодежью, организация отдыха и оздоровления детей, молодежи, развитие физической культуры и спорта – 615 049 руб.</a:t>
            </a:r>
            <a:endParaRPr lang="ru-RU" sz="125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0" y="3857628"/>
            <a:ext cx="2143108" cy="428628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культуры – </a:t>
            </a:r>
          </a:p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32 586 578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0" y="4357694"/>
            <a:ext cx="2143108" cy="914400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Содействие занятости населения в </a:t>
            </a:r>
            <a:r>
              <a:rPr lang="ru-RU" sz="13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районе – 307 200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858016" y="3714752"/>
            <a:ext cx="2285984" cy="428628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Развитие архивного дела -  273 246 руб.</a:t>
            </a:r>
            <a:endParaRPr lang="ru-RU" sz="12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500562" y="2857496"/>
            <a:ext cx="2214578" cy="128588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Развитие транспортной системы, обеспечение перевозки пассажиров в </a:t>
            </a:r>
            <a:r>
              <a:rPr lang="ru-RU" sz="1300" b="1" dirty="0" err="1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районе –</a:t>
            </a:r>
          </a:p>
          <a:p>
            <a:pPr algn="ctr"/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13  196 724 руб.</a:t>
            </a:r>
            <a:endParaRPr lang="ru-RU" sz="1300" b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214546" y="2714620"/>
            <a:ext cx="2143140" cy="2071702"/>
          </a:xfrm>
          <a:prstGeom prst="roundRect">
            <a:avLst/>
          </a:prstGeom>
          <a:solidFill>
            <a:srgbClr val="7030A0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Обеспечение  общественного порядка и противодействия преступности в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района – 584 400 руб.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500562" y="4214818"/>
            <a:ext cx="2214578" cy="200026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эффективного и ответственного управления муниципальными финансами, муниципальным долгом и повышения устойчивости бюджетов –5 589 913 руб.</a:t>
            </a:r>
            <a:endParaRPr lang="ru-RU" sz="1300" b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929422" y="4143380"/>
            <a:ext cx="2214578" cy="178595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Совершенствование  системы управления муниципальным имуществом и земельными ресурсами – 150 000 руб</a:t>
            </a:r>
            <a:r>
              <a:rPr lang="ru-RU" sz="1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858016" y="6000768"/>
            <a:ext cx="2285984" cy="642918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ru-RU" sz="13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муниципальной службы в </a:t>
            </a:r>
            <a:r>
              <a:rPr lang="ru-RU" sz="13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3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районе- 137 649 руб.</a:t>
            </a:r>
            <a:endParaRPr lang="ru-RU" sz="13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214546" y="4857760"/>
            <a:ext cx="2143108" cy="1643074"/>
          </a:xfrm>
          <a:prstGeom prst="roundRect">
            <a:avLst/>
          </a:prstGeom>
          <a:solidFill>
            <a:srgbClr val="7030A0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Охрана окружающей среды – 33 000 руб.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858016" y="2571744"/>
            <a:ext cx="2285984" cy="107157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Обеспечение доступным и комфортным жильем и коммунальными услугами граждан – 18 600 руб.</a:t>
            </a:r>
            <a:r>
              <a:rPr lang="ru-RU" sz="13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3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litra-300x2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42975" y="0"/>
            <a:ext cx="8001025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района на реализацию муниципальных программ Хомутовского района Курской области на 2021 год</a:t>
            </a:r>
            <a:endParaRPr lang="ru-RU" b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2428860" y="642918"/>
            <a:ext cx="4071966" cy="571504"/>
          </a:xfrm>
          <a:prstGeom prst="downArrow">
            <a:avLst>
              <a:gd name="adj1" fmla="val 50000"/>
              <a:gd name="adj2" fmla="val 5708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1285860"/>
            <a:ext cx="2143108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Социальной направленности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214546" y="1285860"/>
            <a:ext cx="2143140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Обеспечение безопасных условий жизнедеятельности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429124" y="1285860"/>
            <a:ext cx="2286016" cy="9144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Поддержка отраслей экономики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858016" y="1285860"/>
            <a:ext cx="2285984" cy="84296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Общего характера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0" y="2285992"/>
            <a:ext cx="2143108" cy="500066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образования – 154 657 674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0" y="2857496"/>
            <a:ext cx="2143108" cy="928694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Социальная поддержка граждан Хомутовского района – 16 164 208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0" y="5357826"/>
            <a:ext cx="2143108" cy="1500174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5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работы с молодежью, организация отдыха и оздоровления детей, молодежи, развитие физической культуры и спорта – 615 049 руб.</a:t>
            </a:r>
            <a:endParaRPr lang="ru-RU" sz="125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0" y="3857628"/>
            <a:ext cx="2143108" cy="428628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культуры –</a:t>
            </a:r>
          </a:p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32 586 578руб.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0" y="4357694"/>
            <a:ext cx="2143108" cy="914400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Содействие занятости населения Хомутовского района – 307 200 руб.</a:t>
            </a:r>
            <a:endParaRPr lang="ru-RU" sz="1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858016" y="3714752"/>
            <a:ext cx="2285984" cy="428628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Развитие архивного дела -  273 246 руб.</a:t>
            </a:r>
            <a:endParaRPr lang="ru-RU" sz="12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500562" y="2857496"/>
            <a:ext cx="2214578" cy="128588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Развитие транспортной системы, обеспечение перевозки пассажиров в </a:t>
            </a:r>
            <a:r>
              <a:rPr lang="ru-RU" sz="1300" b="1" dirty="0" err="1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районе – </a:t>
            </a:r>
          </a:p>
          <a:p>
            <a:pPr algn="ctr"/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14 110 652 </a:t>
            </a:r>
            <a:r>
              <a:rPr lang="ru-RU" sz="1300" b="1" dirty="0" err="1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руб</a:t>
            </a:r>
            <a:endParaRPr lang="ru-RU" sz="1300" b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214546" y="2714620"/>
            <a:ext cx="2143140" cy="2071702"/>
          </a:xfrm>
          <a:prstGeom prst="roundRect">
            <a:avLst/>
          </a:prstGeom>
          <a:solidFill>
            <a:srgbClr val="7030A0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Обеспечение общественного порядка и противодействия преступности в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районе – 584 400 руб.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500562" y="4214818"/>
            <a:ext cx="2214578" cy="200026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эффективного и ответственного управления муниципальными финансами, муниципальным долгом и повышения устойчивости бюджетов –5 372 828  руб.</a:t>
            </a:r>
            <a:endParaRPr lang="ru-RU" sz="1300" b="1" dirty="0">
              <a:solidFill>
                <a:srgbClr val="FFFF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858016" y="4500570"/>
            <a:ext cx="2285984" cy="642918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ru-RU" sz="13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муниципальной службы в </a:t>
            </a:r>
            <a:r>
              <a:rPr lang="ru-RU" sz="13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3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районе-  137 649руб.</a:t>
            </a:r>
            <a:endParaRPr lang="ru-RU" sz="13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214546" y="4857760"/>
            <a:ext cx="2143108" cy="1643074"/>
          </a:xfrm>
          <a:prstGeom prst="roundRect">
            <a:avLst/>
          </a:prstGeom>
          <a:solidFill>
            <a:srgbClr val="7030A0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Охрана окружающей среды – 33 000 руб.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858016" y="2928934"/>
            <a:ext cx="2285984" cy="71438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F511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Обеспечение доступным и комфортным жильем и коммунальными услугами граждан – 18 600 руб.</a:t>
            </a:r>
            <a:r>
              <a:rPr lang="ru-RU" sz="13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3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m_69068_4031994_744825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14480" y="285728"/>
            <a:ext cx="64294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cap="all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УЧАСТИЕ ОТДЕЛЬНОГО ГРАЖДАНИНА В </a:t>
            </a:r>
          </a:p>
          <a:p>
            <a:pPr algn="ctr"/>
            <a:r>
              <a:rPr lang="ru-RU" sz="2200" b="1" cap="all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БЮДЖЕТНОМ ПРОЦЕССЕ</a:t>
            </a:r>
            <a:endParaRPr lang="ru-RU" sz="2200" b="1" cap="all" dirty="0">
              <a:ln w="9000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ages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1071547"/>
            <a:ext cx="2571768" cy="1285884"/>
          </a:xfrm>
          <a:prstGeom prst="rect">
            <a:avLst/>
          </a:prstGeom>
        </p:spPr>
      </p:pic>
      <p:sp>
        <p:nvSpPr>
          <p:cNvPr id="7" name="Стрелка вниз 6"/>
          <p:cNvSpPr/>
          <p:nvPr/>
        </p:nvSpPr>
        <p:spPr>
          <a:xfrm>
            <a:off x="2143108" y="2357430"/>
            <a:ext cx="4929222" cy="642942"/>
          </a:xfrm>
          <a:prstGeom prst="downArrow">
            <a:avLst>
              <a:gd name="adj1" fmla="val 50000"/>
              <a:gd name="adj2" fmla="val 47968"/>
            </a:avLst>
          </a:prstGeom>
          <a:solidFill>
            <a:srgbClr val="A8F8B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НАЛОГОПЛАТЕЛЬЩИК</a:t>
            </a:r>
            <a:endParaRPr lang="ru-RU" sz="1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2976" y="3071810"/>
            <a:ext cx="7358114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Является основным звеном, формирующим доходную часть бюджета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ages (19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4678" y="4286256"/>
            <a:ext cx="2571750" cy="1771650"/>
          </a:xfrm>
          <a:prstGeom prst="rect">
            <a:avLst/>
          </a:prstGeom>
        </p:spPr>
      </p:pic>
      <p:pic>
        <p:nvPicPr>
          <p:cNvPr id="12" name="Рисунок 11" descr="origina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29586" y="3857628"/>
            <a:ext cx="1214414" cy="857256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14" name="Рисунок 13" descr="b2da57299c335071295cb3c9ca8d3760_XL-300x22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29586" y="5357826"/>
            <a:ext cx="1214414" cy="857256"/>
          </a:xfrm>
          <a:prstGeom prst="rect">
            <a:avLst/>
          </a:prstGeom>
          <a:ln>
            <a:solidFill>
              <a:srgbClr val="7030A0"/>
            </a:solidFill>
          </a:ln>
        </p:spPr>
      </p:pic>
      <p:sp>
        <p:nvSpPr>
          <p:cNvPr id="16" name="Выноска 1 15"/>
          <p:cNvSpPr/>
          <p:nvPr/>
        </p:nvSpPr>
        <p:spPr>
          <a:xfrm>
            <a:off x="6572264" y="3857628"/>
            <a:ext cx="1343028" cy="857256"/>
          </a:xfrm>
          <a:prstGeom prst="borderCallout1">
            <a:avLst>
              <a:gd name="adj1" fmla="val 45417"/>
              <a:gd name="adj2" fmla="val -2660"/>
              <a:gd name="adj3" fmla="val 117833"/>
              <a:gd name="adj4" fmla="val -58759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Налог на имущество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Выноска 1 16"/>
          <p:cNvSpPr/>
          <p:nvPr/>
        </p:nvSpPr>
        <p:spPr>
          <a:xfrm>
            <a:off x="6572264" y="5357826"/>
            <a:ext cx="1343028" cy="857256"/>
          </a:xfrm>
          <a:prstGeom prst="borderCallout1">
            <a:avLst>
              <a:gd name="adj1" fmla="val 59639"/>
              <a:gd name="adj2" fmla="val -1525"/>
              <a:gd name="adj3" fmla="val 14723"/>
              <a:gd name="adj4" fmla="val -57624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Выноска 1 17"/>
          <p:cNvSpPr/>
          <p:nvPr/>
        </p:nvSpPr>
        <p:spPr>
          <a:xfrm>
            <a:off x="1071538" y="3929066"/>
            <a:ext cx="1571636" cy="1143008"/>
          </a:xfrm>
          <a:prstGeom prst="borderCallout1">
            <a:avLst>
              <a:gd name="adj1" fmla="val 57861"/>
              <a:gd name="adj2" fmla="val 100933"/>
              <a:gd name="adj3" fmla="val 102278"/>
              <a:gd name="adj4" fmla="val 1340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Налог на доходы физических лиц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Выноска 1 18"/>
          <p:cNvSpPr/>
          <p:nvPr/>
        </p:nvSpPr>
        <p:spPr>
          <a:xfrm>
            <a:off x="1071538" y="5429264"/>
            <a:ext cx="1571636" cy="928694"/>
          </a:xfrm>
          <a:prstGeom prst="borderCallout1">
            <a:avLst>
              <a:gd name="adj1" fmla="val 66750"/>
              <a:gd name="adj2" fmla="val 102871"/>
              <a:gd name="adj3" fmla="val 12945"/>
              <a:gd name="adj4" fmla="val 136961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Транспортный налог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Рисунок 20" descr="images (23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429264"/>
            <a:ext cx="1076291" cy="909638"/>
          </a:xfrm>
          <a:prstGeom prst="rect">
            <a:avLst/>
          </a:prstGeom>
          <a:ln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3108" y="0"/>
            <a:ext cx="51762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n>
                  <a:solidFill>
                    <a:srgbClr val="0066FF"/>
                  </a:solidFill>
                </a:ln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Социально-ориентированный бюджет</a:t>
            </a:r>
            <a:endParaRPr lang="ru-RU" sz="2400" dirty="0">
              <a:ln>
                <a:solidFill>
                  <a:srgbClr val="0066FF"/>
                </a:solidFill>
              </a:ln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7143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500042"/>
            <a:ext cx="8143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2019 году и плановом периоде 2020 и 2021 годов на финансовое обеспечение отраслей социальной сферы: образование, культура, социальная политика, физкультура и спорт запланировано выделить более 76,2% расходов бюджета района в 2018 году, в 2019 году – 82,0%., в 2020 году – 80,8%, в 2021 году – 81,0%.</a:t>
            </a:r>
            <a:endParaRPr lang="ru-RU" sz="1400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5689" y="1571612"/>
            <a:ext cx="88183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n>
                  <a:solidFill>
                    <a:srgbClr val="990099"/>
                  </a:solidFill>
                </a:ln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Планируемые расходы бюджета района на финансирование отраслей социальной сферы в 2019 году и плановом периоде 2020 и 2021 годов</a:t>
            </a:r>
            <a:endParaRPr lang="ru-RU" sz="2000" dirty="0">
              <a:ln>
                <a:solidFill>
                  <a:srgbClr val="990099"/>
                </a:solidFill>
              </a:ln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0" y="2214554"/>
          <a:ext cx="9144000" cy="4643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85852" y="142852"/>
            <a:ext cx="7858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района на отрасли социальной сферы в 2019 году и плановом периоде 2020 и 2021 годов</a:t>
            </a:r>
            <a:endParaRPr lang="ru-RU" dirty="0">
              <a:ln>
                <a:solidFill>
                  <a:srgbClr val="D60093"/>
                </a:solidFill>
              </a:ln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0" y="121442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1714480" y="3786190"/>
          <a:ext cx="6500858" cy="3071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5210175" y="1000108"/>
          <a:ext cx="39338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6541"/>
            <a:ext cx="1071538" cy="11480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00100" y="0"/>
            <a:ext cx="81439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«Развитие образования в </a:t>
            </a:r>
            <a:r>
              <a:rPr lang="ru-RU" sz="1400" b="1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400" b="1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районе Курской области» </a:t>
            </a:r>
            <a:endParaRPr lang="ru-RU" sz="1400" b="1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428604"/>
            <a:ext cx="81439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Главная стратегическая цель в сфере образования Хомутовского района Курской области 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 обеспечение доступности  качественного дошкольного, начального общего, основного общего,  среднего общего и дополнительного образования детей, отвечающего современным  потребностям социума, каждого гражданина и соответствующего стратегическим целям государственной политики в сфере образования, сформулированным в проекте современной модели образования на период до 2021  года </a:t>
            </a:r>
            <a:endParaRPr lang="ru-RU" sz="1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9712" y="1196752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реализации программных мероприятий 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(руб.):</a:t>
            </a: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5272304"/>
              </p:ext>
            </p:extLst>
          </p:nvPr>
        </p:nvGraphicFramePr>
        <p:xfrm>
          <a:off x="500050" y="1785926"/>
          <a:ext cx="8104397" cy="442915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40524"/>
                <a:gridCol w="1558551"/>
                <a:gridCol w="1402695"/>
                <a:gridCol w="1402627"/>
              </a:tblGrid>
              <a:tr h="352328"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n>
                            <a:solidFill>
                              <a:srgbClr val="FFC000"/>
                            </a:solidFill>
                          </a:ln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600" b="1" dirty="0">
                        <a:ln>
                          <a:solidFill>
                            <a:srgbClr val="FFC000"/>
                          </a:solidFill>
                        </a:ln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n>
                            <a:solidFill>
                              <a:srgbClr val="FFC000"/>
                            </a:solidFill>
                          </a:ln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600" b="1" dirty="0">
                        <a:ln>
                          <a:solidFill>
                            <a:srgbClr val="FFC000"/>
                          </a:solidFill>
                        </a:ln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mtClean="0">
                          <a:ln>
                            <a:solidFill>
                              <a:srgbClr val="FFC000"/>
                            </a:solidFill>
                          </a:ln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1600" b="1" dirty="0">
                        <a:ln>
                          <a:solidFill>
                            <a:srgbClr val="FFC000"/>
                          </a:solidFill>
                        </a:ln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580262"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 «Развитие дошкольного образования »</a:t>
                      </a:r>
                      <a:endParaRPr lang="ru-RU" sz="1200" b="1" dirty="0"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19 771 563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17 900 337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17 900 337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580262"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 «Развитие общего образования »</a:t>
                      </a:r>
                      <a:endParaRPr lang="ru-RU" sz="1200" b="1" dirty="0"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119 477 568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104 329 036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106 449 394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872335"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 «Обеспечение сохранения и развития</a:t>
                      </a:r>
                      <a:r>
                        <a:rPr lang="ru-RU" sz="1200" b="1" kern="1200" baseline="0" dirty="0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системы </a:t>
                      </a:r>
                      <a:r>
                        <a:rPr lang="ru-RU" sz="1200" b="1" kern="1200" dirty="0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дополнительного образования»  </a:t>
                      </a:r>
                      <a:endParaRPr lang="ru-RU" sz="1200" b="1" dirty="0"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14 959 878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14 068 831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14 068 831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2043969"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 «Обеспечение деятельности и выполнение функций прочих учреждений образования, подведомственных управлению образования</a:t>
                      </a:r>
                      <a:r>
                        <a:rPr lang="ru-RU" sz="1200" b="1" kern="1200" baseline="0" dirty="0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Администрации </a:t>
                      </a:r>
                      <a:r>
                        <a:rPr lang="ru-RU" sz="1200" b="1" kern="1200" baseline="0" dirty="0" err="1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Хомутовского</a:t>
                      </a:r>
                      <a:r>
                        <a:rPr lang="ru-RU" sz="1200" b="1" kern="1200" baseline="0" dirty="0" smtClean="0"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района Курской области»</a:t>
                      </a:r>
                      <a:endParaRPr lang="ru-RU" sz="1200" b="1" dirty="0"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7 657 100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7 853 850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7 853 850</a:t>
                      </a:r>
                      <a:endParaRPr lang="ru-RU" sz="14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0100" cy="107154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00100" y="0"/>
            <a:ext cx="8001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«Повышение эффективности  работы с молодежью, организация отдыха и оздоровления  детей, молодежи, развитие физической культуры и спорта  в </a:t>
            </a:r>
            <a:r>
              <a:rPr lang="ru-RU" sz="1600" b="1" dirty="0" err="1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600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 районе Курской области »</a:t>
            </a:r>
            <a:endParaRPr lang="ru-RU" sz="1600" b="1" dirty="0"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000108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n>
                  <a:solidFill>
                    <a:srgbClr val="C00000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Цели программы: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rgbClr val="660066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реализации молодежной политики;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rgbClr val="660066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создание условий, обеспечивающих повышение мотивации жителей </a:t>
            </a:r>
            <a:r>
              <a:rPr lang="ru-RU" sz="1200" dirty="0" err="1" smtClean="0">
                <a:ln>
                  <a:solidFill>
                    <a:srgbClr val="660066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200" dirty="0" smtClean="0">
                <a:ln>
                  <a:solidFill>
                    <a:srgbClr val="660066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района Курской области к регулярным занятиям  физической культурой и спортом и ведению здорового образа жизни;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rgbClr val="660066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развитие системы оздоровления и отдыха детей в </a:t>
            </a:r>
            <a:r>
              <a:rPr lang="ru-RU" sz="1200" dirty="0" err="1" smtClean="0">
                <a:ln>
                  <a:solidFill>
                    <a:srgbClr val="660066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sz="1200" dirty="0" smtClean="0">
                <a:ln>
                  <a:solidFill>
                    <a:srgbClr val="660066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районе  Курской области</a:t>
            </a:r>
            <a:r>
              <a:rPr lang="ru-RU" sz="1000" dirty="0" smtClean="0">
                <a:ln>
                  <a:solidFill>
                    <a:srgbClr val="660066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000" dirty="0">
              <a:ln>
                <a:solidFill>
                  <a:srgbClr val="660066"/>
                </a:solidFill>
              </a:ln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14546" y="2000240"/>
            <a:ext cx="43577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реализации программных мероприятий  </a:t>
            </a:r>
            <a:r>
              <a:rPr lang="ru-RU" sz="1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(руб.):</a:t>
            </a:r>
            <a:endParaRPr lang="ru-RU" sz="1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57157" y="2428867"/>
          <a:ext cx="4643471" cy="421484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57227"/>
                <a:gridCol w="838410"/>
                <a:gridCol w="709423"/>
                <a:gridCol w="838411"/>
              </a:tblGrid>
              <a:tr h="633150"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FFC000"/>
                            </a:solidFill>
                          </a:ln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г.</a:t>
                      </a:r>
                      <a:endParaRPr lang="ru-RU" sz="1000" b="1" dirty="0">
                        <a:ln>
                          <a:solidFill>
                            <a:srgbClr val="FFC000"/>
                          </a:solidFill>
                        </a:ln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FFC000"/>
                            </a:solidFill>
                          </a:ln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г.</a:t>
                      </a:r>
                      <a:endParaRPr lang="ru-RU" sz="1000" b="1" dirty="0">
                        <a:ln>
                          <a:solidFill>
                            <a:srgbClr val="FFC000"/>
                          </a:solidFill>
                        </a:ln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FFC000"/>
                            </a:solidFill>
                          </a:ln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г.</a:t>
                      </a:r>
                      <a:endParaRPr lang="ru-RU" sz="1000" b="1" dirty="0">
                        <a:ln>
                          <a:solidFill>
                            <a:srgbClr val="FFC000"/>
                          </a:solidFill>
                        </a:ln>
                        <a:solidFill>
                          <a:srgbClr val="FFC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1096387">
                <a:tc>
                  <a:txBody>
                    <a:bodyPr/>
                    <a:lstStyle/>
                    <a:p>
                      <a:pPr algn="ctr"/>
                      <a:r>
                        <a:rPr lang="ru-RU" sz="1000" kern="120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Основное мероприятие  «Формирование условий для вовлечения молодежи в социальную практику»</a:t>
                      </a:r>
                      <a:endParaRPr lang="ru-RU" sz="1000" b="1" dirty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kern="12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5 000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kern="12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40 000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kern="12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40 000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1242653">
                <a:tc>
                  <a:txBody>
                    <a:bodyPr/>
                    <a:lstStyle/>
                    <a:p>
                      <a:pPr algn="ctr"/>
                      <a:r>
                        <a:rPr lang="ru-RU" sz="1000" kern="120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Основное мероприятие  «Создание условий для  организации оздоровления и отдыха детей </a:t>
                      </a:r>
                      <a:r>
                        <a:rPr lang="ru-RU" sz="1000" kern="1200" dirty="0" err="1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Хомутовского</a:t>
                      </a:r>
                      <a:r>
                        <a:rPr lang="ru-RU" sz="1000" kern="120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района Курской области»</a:t>
                      </a:r>
                      <a:endParaRPr lang="ru-RU" sz="1000" b="1" dirty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535 049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535 049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535 049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1242653">
                <a:tc>
                  <a:txBody>
                    <a:bodyPr/>
                    <a:lstStyle/>
                    <a:p>
                      <a:pPr algn="ctr"/>
                      <a:r>
                        <a:rPr lang="ru-RU" sz="1000" kern="120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Основное мероприятие: «Совершенствование системы физического воспитания для различных групп и категорий</a:t>
                      </a:r>
                      <a:r>
                        <a:rPr lang="ru-RU" sz="1000" kern="1200" baseline="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населения</a:t>
                      </a:r>
                      <a:r>
                        <a:rPr lang="ru-RU" sz="1000" kern="120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endParaRPr lang="ru-RU" sz="1000" b="1" dirty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5 000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40 000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40 000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</a:tbl>
          </a:graphicData>
        </a:graphic>
      </p:graphicFrame>
      <p:pic>
        <p:nvPicPr>
          <p:cNvPr id="9" name="Рисунок 8" descr="I:\DCIM\102CANON\IMG_035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42" y="2571744"/>
            <a:ext cx="3571900" cy="16782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Admin\Desktop\2017г фото пионерия\02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4429132"/>
            <a:ext cx="350046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0100" cy="107154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28728" y="214290"/>
            <a:ext cx="7358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rgbClr val="19874D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«Социальная поддержка граждан в </a:t>
            </a:r>
            <a:r>
              <a:rPr lang="ru-RU" b="1" dirty="0" err="1" smtClean="0">
                <a:ln>
                  <a:solidFill>
                    <a:srgbClr val="19874D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b="1" dirty="0" smtClean="0">
                <a:ln>
                  <a:solidFill>
                    <a:srgbClr val="19874D"/>
                  </a:solidFill>
                </a:ln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 районе Курской области » </a:t>
            </a:r>
            <a:endParaRPr lang="ru-RU" dirty="0">
              <a:ln>
                <a:solidFill>
                  <a:srgbClr val="19874D"/>
                </a:solidFill>
              </a:ln>
              <a:solidFill>
                <a:srgbClr val="008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2357430"/>
          <a:ext cx="4714876" cy="4961622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432349"/>
                <a:gridCol w="954917"/>
                <a:gridCol w="1113164"/>
                <a:gridCol w="1214446"/>
              </a:tblGrid>
              <a:tr h="512685"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г.</a:t>
                      </a:r>
                      <a:endParaRPr lang="ru-RU" sz="1000" b="1" dirty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г.</a:t>
                      </a:r>
                      <a:endParaRPr lang="ru-RU" sz="1000" b="1" dirty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390FB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г.</a:t>
                      </a:r>
                      <a:endParaRPr lang="ru-RU" sz="1000" b="1" dirty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390FB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1504202">
                <a:tc>
                  <a:txBody>
                    <a:bodyPr/>
                    <a:lstStyle/>
                    <a:p>
                      <a:pPr algn="ctr"/>
                      <a:r>
                        <a:rPr lang="ru-RU" sz="1000" kern="12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 «Совершенствование организации предоставления социальных</a:t>
                      </a:r>
                      <a:r>
                        <a:rPr lang="ru-RU" sz="1000" kern="1200" baseline="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выплат и мер социальной поддержки отдельным категориям граждан</a:t>
                      </a:r>
                      <a:r>
                        <a:rPr lang="ru-RU" sz="1000" kern="12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7 085 060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7 065 060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7 065 060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1154388">
                <a:tc>
                  <a:txBody>
                    <a:bodyPr/>
                    <a:lstStyle/>
                    <a:p>
                      <a:pPr algn="ctr"/>
                      <a:r>
                        <a:rPr lang="ru-RU" sz="1000" kern="12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 «Обеспечение реализации комплекса мер, направленных на улучшение демографической ситуации в </a:t>
                      </a:r>
                      <a:r>
                        <a:rPr lang="ru-RU" sz="1000" kern="1200" dirty="0" err="1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Хомутовском</a:t>
                      </a:r>
                      <a:r>
                        <a:rPr lang="ru-RU" sz="1000" kern="12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районе Курской области»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7 807 448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7 807 448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7 807 448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1329295">
                <a:tc>
                  <a:txBody>
                    <a:bodyPr/>
                    <a:lstStyle/>
                    <a:p>
                      <a:pPr algn="ctr"/>
                      <a:r>
                        <a:rPr lang="ru-RU" sz="1000" kern="12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 «Обеспечение деятельности и исполнения функций отдела социального обеспечения»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1 291 700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1 291 700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1 291 700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071934" y="2000240"/>
            <a:ext cx="685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(руб.)</a:t>
            </a:r>
            <a:endParaRPr lang="ru-RU" sz="14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" y="1071546"/>
            <a:ext cx="521494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b="1" dirty="0" smtClean="0">
                <a:ln>
                  <a:solidFill>
                    <a:srgbClr val="C00000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Цель программы:</a:t>
            </a:r>
            <a:r>
              <a:rPr lang="ru-RU" sz="1100" b="1" dirty="0" smtClean="0">
                <a:ln>
                  <a:solidFill>
                    <a:srgbClr val="C00000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b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формирование правовых организационных, социально-экономических условий для осуществления мер по улучшению положения и качества жизни граждан, повышению степени их социальной защищенности, активизации участия граждан в жизни общества</a:t>
            </a:r>
            <a:endParaRPr lang="ru-RU" sz="1100" b="1" dirty="0" smtClean="0">
              <a:ln>
                <a:solidFill>
                  <a:srgbClr val="C00000"/>
                </a:solidFill>
              </a:ln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1785926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реализации программных мероприятий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C:\Users\user1\AppData\Local\Temp\DSC_613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142984"/>
            <a:ext cx="3500461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F:\Новая папка\фото с праздника День матери 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2643181"/>
            <a:ext cx="3643338" cy="258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F:\Новая папка\медаль\DSC_009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4857760"/>
            <a:ext cx="3714775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3721824_58242245_42847237_1240322235_2.jpg"/>
          <p:cNvPicPr>
            <a:picLocks noChangeAspect="1"/>
          </p:cNvPicPr>
          <p:nvPr/>
        </p:nvPicPr>
        <p:blipFill>
          <a:blip r:embed="rId2">
            <a:lum contras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0100" cy="10715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20257" y="428604"/>
            <a:ext cx="8123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Пособие на ребенка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5984" y="1357298"/>
            <a:ext cx="68580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u="sng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Необходимые условия для получения выплаты:</a:t>
            </a:r>
          </a:p>
          <a:p>
            <a:pPr algn="ctr">
              <a:buFont typeface="Wingdings" pitchFamily="2" charset="2"/>
              <a:buChar char="v"/>
            </a:pPr>
            <a:r>
              <a:rPr lang="ru-RU" sz="1000" i="1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Один из родителей (усыновителей, опекунов, попечителей) на каждого рожденного, усыновленного, принятого под опеку (попечительство), совместно проживающего с ним ребенка, до достижения им возраста шестнадцати лет (на учащегося общеобразовательного учреждения – до окончания им обучения, но не более чем до достижения им возраста восемнадцати лет) в семьях со среднедушевым доходом, размер которого не превышает величины прожиточного минимума на душу населения, установленного в Курской области</a:t>
            </a:r>
            <a:endParaRPr lang="ru-RU" sz="1200" i="1" dirty="0">
              <a:ln>
                <a:solidFill>
                  <a:srgbClr val="7030A0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posobi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714488"/>
            <a:ext cx="2357422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642910" y="1214422"/>
            <a:ext cx="1643074" cy="40011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ежемесячно</a:t>
            </a:r>
            <a:endParaRPr lang="ru-RU" sz="2000" u="sng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14612" y="2714620"/>
            <a:ext cx="37776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i="1" u="sng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Необходимый перечень документов: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3000372"/>
            <a:ext cx="91440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ru-RU" sz="1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Заявление о назначении ежемесячно пособия на ребенка;</a:t>
            </a:r>
          </a:p>
          <a:p>
            <a:pPr marL="228600" indent="-228600">
              <a:buAutoNum type="arabicPeriod"/>
            </a:pPr>
            <a:r>
              <a:rPr lang="ru-RU" sz="1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Копия свидетельства о рождении ребенка;</a:t>
            </a:r>
          </a:p>
          <a:p>
            <a:pPr marL="228600" indent="-228600">
              <a:buAutoNum type="arabicPeriod"/>
            </a:pPr>
            <a:r>
              <a:rPr lang="ru-RU" sz="1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Документы, подтверждающие доходы семьи (либо отсутствие) за три календарных месяца, предшествующие месяцу обращения в орган местного самоуправления;</a:t>
            </a:r>
          </a:p>
          <a:p>
            <a:pPr marL="228600" indent="-228600">
              <a:buAutoNum type="arabicPeriod"/>
            </a:pPr>
            <a:r>
              <a:rPr lang="ru-RU" sz="1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Документы, подтверждающие проживание родителей (родителя, усыновителя, опекуна, попечителя) с ребенком на территории </a:t>
            </a:r>
            <a:r>
              <a:rPr lang="ru-RU" sz="1200" u="sng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района;</a:t>
            </a:r>
          </a:p>
          <a:p>
            <a:pPr marL="228600" indent="-228600">
              <a:buAutoNum type="arabicPeriod"/>
            </a:pPr>
            <a:r>
              <a:rPr lang="ru-RU" sz="1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правка органа местного самоуправления, наделенного отдельными государственными полномочиями </a:t>
            </a:r>
            <a:r>
              <a:rPr lang="ru-RU" sz="1200" u="sng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 в сфере социальной защиты населения, по месту жительства другого родителя (лица, заменяющего его) о неполучении им ежемесячного пособия на ребенка – при раздельном проживании родителей либо лиц, заменяющих их;</a:t>
            </a:r>
          </a:p>
          <a:p>
            <a:pPr marL="228600" indent="-228600">
              <a:buAutoNum type="arabicPeriod"/>
            </a:pPr>
            <a:r>
              <a:rPr lang="ru-RU" sz="1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Справку об учебе ребенка (детей) старше 16 лет в общеобразовательном учреждении;</a:t>
            </a:r>
          </a:p>
          <a:p>
            <a:pPr marL="228600" indent="-228600">
              <a:buAutoNum type="arabicPeriod"/>
            </a:pPr>
            <a:r>
              <a:rPr lang="ru-RU" sz="1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Выписка из решения органов местного самоуправления об установления над ребенком опеки (попечительства); (для назначения ежемесячного пособия на ребенка, находящегося под опекой (попечительством));</a:t>
            </a:r>
          </a:p>
          <a:p>
            <a:pPr marL="228600" indent="-228600">
              <a:buAutoNum type="arabicPeriod"/>
            </a:pPr>
            <a:r>
              <a:rPr lang="ru-RU" sz="1200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Справка из органов опеки и попечительства.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57224" y="857232"/>
            <a:ext cx="13977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161,18 руб.</a:t>
            </a:r>
            <a:endParaRPr lang="ru-RU" sz="20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5500702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u="sng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Схема получения пособия:</a:t>
            </a:r>
          </a:p>
          <a:p>
            <a:pPr>
              <a:buFont typeface="Courier New" pitchFamily="49" charset="0"/>
              <a:buChar char="o"/>
            </a:pPr>
            <a:r>
              <a:rPr lang="ru-RU" sz="1200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Ежемесячное пособие на новорожденного ребенка назначается с месяца обращения в отдел социальной защиты населения.</a:t>
            </a:r>
          </a:p>
          <a:p>
            <a:pPr>
              <a:buFont typeface="Courier New" pitchFamily="49" charset="0"/>
              <a:buChar char="o"/>
            </a:pPr>
            <a:r>
              <a:rPr lang="ru-RU" sz="1200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Решение о назначении и выплате ежемесячного пособия на ребенка принимается органом соц.защиты населения по месту регистрации родителя (усыновителя, опекуна, попечителя), с которым проживает ребенок, в 10-дневный срок со дня подачи заявления со всеми необходимыми документами.</a:t>
            </a:r>
          </a:p>
          <a:p>
            <a:endParaRPr lang="ru-RU" i="1" u="sng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71737" y="857232"/>
            <a:ext cx="65722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i="1" dirty="0" smtClean="0">
                <a:ln>
                  <a:solidFill>
                    <a:srgbClr val="19874D"/>
                  </a:solidFill>
                </a:ln>
                <a:solidFill>
                  <a:srgbClr val="19874D"/>
                </a:solidFill>
                <a:latin typeface="Times New Roman" pitchFamily="18" charset="0"/>
                <a:cs typeface="Times New Roman" pitchFamily="18" charset="0"/>
              </a:rPr>
              <a:t>Закон Курской области №56-ЗКО от 01.12.2004 г. «О размере, порядке назначения и выплаты пособия на ребенка»</a:t>
            </a:r>
          </a:p>
          <a:p>
            <a:endParaRPr lang="ru-RU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020257" y="0"/>
            <a:ext cx="81237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Меры социальной поддержки детям и семьям, имеющим детей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3721824_58242245_42847237_1240322235_2.jpg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0" y="0"/>
            <a:ext cx="9144000" cy="7000900"/>
          </a:xfrm>
          <a:prstGeom prst="rect">
            <a:avLst/>
          </a:prstGeom>
        </p:spPr>
      </p:pic>
      <p:pic>
        <p:nvPicPr>
          <p:cNvPr id="4" name="Рисунок 3" descr="im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0100" cy="9286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1538" y="428604"/>
            <a:ext cx="8072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Компенсация части платы за содержание ребенка в образовательных организациях, реализующих основную общеобразовательную программу дошкольного образования </a:t>
            </a:r>
            <a:endParaRPr lang="ru-RU" sz="14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928670"/>
            <a:ext cx="914400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300" i="1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Постановление Администрации Курской области от 06 декабря 2013 года №914-па «Об утверждении Порядка обращения граждан за компенсации части родительской платы за присмотр и уход за детьми, посещающими образовательные организации, реализующие образовательную программу дошкольного образования, и порядка ее выплаты</a:t>
            </a:r>
            <a:endParaRPr lang="ru-RU" sz="1300" i="1" dirty="0">
              <a:ln>
                <a:solidFill>
                  <a:srgbClr val="7030A0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3108" y="1643050"/>
            <a:ext cx="611609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20% среднего размера родительской платы на первого ребенка;</a:t>
            </a:r>
          </a:p>
          <a:p>
            <a:r>
              <a:rPr lang="ru-RU" sz="1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50% среднего размера </a:t>
            </a:r>
            <a:r>
              <a:rPr lang="ru-RU" sz="1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родительской</a:t>
            </a:r>
            <a:r>
              <a:rPr lang="ru-RU" sz="1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платы на второго ребенка;</a:t>
            </a:r>
          </a:p>
          <a:p>
            <a:r>
              <a:rPr lang="ru-RU" sz="1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70% среднего размера родительской платы на третьего и последующих детей</a:t>
            </a:r>
            <a:endParaRPr lang="ru-RU" sz="14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kompensaciy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643050"/>
            <a:ext cx="2143108" cy="1714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7358050" y="1714488"/>
            <a:ext cx="1785950" cy="428628"/>
          </a:xfrm>
          <a:prstGeom prst="rect">
            <a:avLst/>
          </a:prstGeom>
          <a:solidFill>
            <a:srgbClr val="C000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ежемесячно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86050" y="2357430"/>
            <a:ext cx="33737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i="1" u="sng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Необходимые условия для получения выплаты</a:t>
            </a:r>
            <a:endParaRPr lang="ru-RU" sz="1200" b="1" i="1" u="sng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00232" y="2571744"/>
            <a:ext cx="67866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родители (законные представители) детей, посещающих образовательные организации </a:t>
            </a:r>
            <a:r>
              <a:rPr lang="ru-RU" sz="1000" dirty="0" err="1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0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района, реализующие образовательную программу дошкольного образования;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компенсация части родительской платы не предоставляется родителям (законным представителям), с которых родительская плата не взимается</a:t>
            </a:r>
            <a:endParaRPr lang="ru-RU" sz="10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00232" y="3214686"/>
            <a:ext cx="52149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i="1" u="sng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Необходимый перечень документов</a:t>
            </a:r>
            <a:endParaRPr lang="ru-RU" sz="1200" b="1" i="1" u="sng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3357562"/>
            <a:ext cx="89297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0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заявление;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паспорт или иной документ, удостоверяющий личность;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копия свидетельства о рождении ребенка (для семей, имеющих двух и более детей, - свидетельство о рождении ребенка на каждого несовершеннолетнего ребенка из состава семьи;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копия акта органов опеки и попечительства о назначении опекуна и (или) договор с органами опеки и попечительства (договор о приемной семье) (при обращении опекунов);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справка с места жительства о составе семьи</a:t>
            </a:r>
          </a:p>
          <a:p>
            <a:pPr>
              <a:buFont typeface="Wingdings" pitchFamily="2" charset="2"/>
              <a:buChar char="Ø"/>
            </a:pPr>
            <a:r>
              <a:rPr lang="ru-RU" sz="10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копия документа с указанием лицевого счета, открытого в кредитной организации РФ заявителя</a:t>
            </a:r>
            <a:endParaRPr lang="ru-RU" sz="10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4357694"/>
            <a:ext cx="3214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i="1" u="sng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Схема получения пособия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4857760"/>
            <a:ext cx="2857488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n>
                  <a:solidFill>
                    <a:srgbClr val="0066FF"/>
                  </a:solidFill>
                </a:ln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Заявление и указанные документы направляются родителем (законным представителем в образовательную организацию.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143240" y="4857760"/>
            <a:ext cx="6000760" cy="86177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000" i="1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Образовательная организация:</a:t>
            </a:r>
          </a:p>
          <a:p>
            <a:r>
              <a:rPr lang="ru-RU" sz="10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в течение 2-х рабочих дней со дня получения заявления и копий документов, формирует сведения для принятия решения о назначении компенсации и направляет в уполномоченный орган местного самоуправления;</a:t>
            </a:r>
          </a:p>
          <a:p>
            <a:r>
              <a:rPr lang="ru-RU" sz="10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формирует личное дело получателя компенсации;</a:t>
            </a:r>
          </a:p>
        </p:txBody>
      </p:sp>
      <p:sp>
        <p:nvSpPr>
          <p:cNvPr id="20" name="Стрелка вправо с вырезом 19"/>
          <p:cNvSpPr/>
          <p:nvPr/>
        </p:nvSpPr>
        <p:spPr>
          <a:xfrm>
            <a:off x="0" y="6286520"/>
            <a:ext cx="285720" cy="357190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57158" y="5715016"/>
            <a:ext cx="2428892" cy="13234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Муниципальные организации отражают размер начисленной родительской платы ежемесячно в платежном документе, выдаваемом родителю (законному представителю) для внесения платы за присмотр и уход за ребенком в образовательной организации</a:t>
            </a:r>
            <a:endParaRPr lang="ru-RU" sz="10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трелка вправо с вырезом 21"/>
          <p:cNvSpPr/>
          <p:nvPr/>
        </p:nvSpPr>
        <p:spPr>
          <a:xfrm>
            <a:off x="2643174" y="6215082"/>
            <a:ext cx="428596" cy="357190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3071802" y="5842337"/>
            <a:ext cx="6072198" cy="10156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000" i="1" u="sng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Уполномоченный орган местного самоуправления:</a:t>
            </a:r>
          </a:p>
          <a:p>
            <a:pPr>
              <a:buFontTx/>
              <a:buChar char="-"/>
            </a:pPr>
            <a:r>
              <a:rPr lang="ru-RU" sz="10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Рассчитывает размер родительской платы за присмотр и уход за детьми</a:t>
            </a:r>
          </a:p>
          <a:p>
            <a:pPr>
              <a:buFontTx/>
              <a:buChar char="-"/>
            </a:pPr>
            <a:r>
              <a:rPr lang="ru-RU" sz="10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обеспечивает контроль за своевременный представлением образовательной организацией сведений;</a:t>
            </a:r>
          </a:p>
          <a:p>
            <a:pPr>
              <a:buFontTx/>
              <a:buChar char="-"/>
            </a:pPr>
            <a:r>
              <a:rPr lang="ru-RU" sz="10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обеспечивает возмещение муниципальным  образовательным организациям расходов;</a:t>
            </a:r>
          </a:p>
          <a:p>
            <a:pPr>
              <a:buFontTx/>
              <a:buChar char="-"/>
            </a:pPr>
            <a:r>
              <a:rPr lang="ru-RU" sz="10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обеспечивает перечисления компенсационных выплат. Зачисление компенсационных выплат на банковские счета производится не позднее 15-го числа месяца, следующего за отчетным.</a:t>
            </a:r>
            <a:endParaRPr lang="ru-RU" sz="1000" dirty="0">
              <a:ln>
                <a:solidFill>
                  <a:srgbClr val="7030A0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трелка вправо с вырезом 23"/>
          <p:cNvSpPr/>
          <p:nvPr/>
        </p:nvSpPr>
        <p:spPr>
          <a:xfrm>
            <a:off x="2714612" y="5072074"/>
            <a:ext cx="428596" cy="357190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1020257" y="0"/>
            <a:ext cx="81237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Меры социальной поддержки детям и семьям, имеющим детей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3721824_58242245_42847237_1240322235_2.jpg"/>
          <p:cNvPicPr>
            <a:picLocks noChangeAspect="1"/>
          </p:cNvPicPr>
          <p:nvPr/>
        </p:nvPicPr>
        <p:blipFill>
          <a:blip r:embed="rId2">
            <a:lum contras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0100" cy="10715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0100" y="500042"/>
            <a:ext cx="8143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990099"/>
                  </a:solidFill>
                </a:ln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Организация выплаты вознаграждения, причитающегося приемному родителю</a:t>
            </a:r>
            <a:endParaRPr lang="ru-RU" dirty="0">
              <a:ln>
                <a:solidFill>
                  <a:srgbClr val="990099"/>
                </a:solidFill>
              </a:ln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071546"/>
            <a:ext cx="678657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i="1" dirty="0" smtClean="0">
                <a:ln>
                  <a:solidFill>
                    <a:srgbClr val="3399FF"/>
                  </a:solidFill>
                </a:ln>
                <a:solidFill>
                  <a:srgbClr val="3399FF"/>
                </a:solidFill>
                <a:latin typeface="Times New Roman" pitchFamily="18" charset="0"/>
                <a:cs typeface="Times New Roman" pitchFamily="18" charset="0"/>
              </a:rPr>
              <a:t>Закон Курской области №35-ЗКО от 23.04.2013 г. </a:t>
            </a:r>
            <a:r>
              <a:rPr lang="ru-RU" sz="1400" i="1" dirty="0" smtClean="0">
                <a:ln>
                  <a:solidFill>
                    <a:srgbClr val="3399FF"/>
                  </a:solidFill>
                </a:ln>
                <a:solidFill>
                  <a:srgbClr val="3399FF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i="1" dirty="0" smtClean="0">
                <a:ln>
                  <a:solidFill>
                    <a:srgbClr val="3399FF"/>
                  </a:solidFill>
                </a:ln>
                <a:solidFill>
                  <a:srgbClr val="3399FF"/>
                </a:solidFill>
                <a:latin typeface="Times New Roman" pitchFamily="18" charset="0"/>
                <a:cs typeface="Times New Roman" pitchFamily="18" charset="0"/>
              </a:rPr>
              <a:t>О вознаграждении, причитающемся приемному родителю, и мерах социальной поддержки, предоставляемых приемной семье, размере денежных средств на содержание ребенка (детей), переданного на воспитание в приемную семью»</a:t>
            </a:r>
          </a:p>
          <a:p>
            <a:pPr algn="just"/>
            <a:endParaRPr lang="ru-RU" sz="1400" i="1" dirty="0">
              <a:ln>
                <a:solidFill>
                  <a:srgbClr val="00B0F0"/>
                </a:solidFill>
              </a:ln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Буклет-Формы-устройства-детей-сирот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5140" y="928670"/>
            <a:ext cx="2428860" cy="1571612"/>
          </a:xfrm>
          <a:prstGeom prst="rect">
            <a:avLst/>
          </a:prstGeom>
          <a:ln>
            <a:solidFill>
              <a:srgbClr val="990099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2643182"/>
          <a:ext cx="9144000" cy="265176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3000348"/>
                <a:gridCol w="6143652"/>
              </a:tblGrid>
              <a:tr h="39410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детей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Размер ежемесячного вознаграждения при наличии единственного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родителя (при отсутствии второго родителя), тыс.руб.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478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n>
                            <a:solidFill>
                              <a:srgbClr val="D60093"/>
                            </a:solidFill>
                          </a:ln>
                          <a:solidFill>
                            <a:srgbClr val="D6009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n>
                            <a:solidFill>
                              <a:srgbClr val="D60093"/>
                            </a:solidFill>
                          </a:ln>
                          <a:solidFill>
                            <a:srgbClr val="D6009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12,0</a:t>
                      </a:r>
                      <a:endParaRPr lang="ru-RU" sz="1200" dirty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478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n>
                            <a:solidFill>
                              <a:srgbClr val="D60093"/>
                            </a:solidFill>
                          </a:ln>
                          <a:solidFill>
                            <a:srgbClr val="D6009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n>
                            <a:solidFill>
                              <a:srgbClr val="D60093"/>
                            </a:solidFill>
                          </a:ln>
                          <a:solidFill>
                            <a:srgbClr val="D6009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200" dirty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478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n>
                            <a:solidFill>
                              <a:srgbClr val="D60093"/>
                            </a:solidFill>
                          </a:ln>
                          <a:solidFill>
                            <a:srgbClr val="D6009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n>
                            <a:solidFill>
                              <a:srgbClr val="D60093"/>
                            </a:solidFill>
                          </a:ln>
                          <a:solidFill>
                            <a:srgbClr val="D6009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19,0</a:t>
                      </a:r>
                      <a:endParaRPr lang="ru-RU" sz="1200" dirty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478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n>
                            <a:solidFill>
                              <a:srgbClr val="D60093"/>
                            </a:solidFill>
                          </a:ln>
                          <a:solidFill>
                            <a:srgbClr val="D6009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n>
                            <a:solidFill>
                              <a:srgbClr val="D60093"/>
                            </a:solidFill>
                          </a:ln>
                          <a:solidFill>
                            <a:srgbClr val="D6009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23,0</a:t>
                      </a:r>
                      <a:endParaRPr lang="ru-RU" sz="1200" dirty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478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n>
                            <a:solidFill>
                              <a:srgbClr val="D60093"/>
                            </a:solidFill>
                          </a:ln>
                          <a:solidFill>
                            <a:srgbClr val="D6009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n>
                            <a:solidFill>
                              <a:srgbClr val="D60093"/>
                            </a:solidFill>
                          </a:ln>
                          <a:solidFill>
                            <a:srgbClr val="D6009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27,0</a:t>
                      </a:r>
                      <a:endParaRPr lang="ru-RU" sz="1200" dirty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478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n>
                            <a:solidFill>
                              <a:srgbClr val="D60093"/>
                            </a:solidFill>
                          </a:ln>
                          <a:solidFill>
                            <a:srgbClr val="D6009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n>
                            <a:solidFill>
                              <a:srgbClr val="D60093"/>
                            </a:solidFill>
                          </a:ln>
                          <a:solidFill>
                            <a:srgbClr val="D6009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31,0</a:t>
                      </a:r>
                      <a:endParaRPr lang="ru-RU" sz="1200" dirty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478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n>
                            <a:solidFill>
                              <a:srgbClr val="D60093"/>
                            </a:solidFill>
                          </a:ln>
                          <a:solidFill>
                            <a:srgbClr val="D6009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200" dirty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n>
                            <a:solidFill>
                              <a:srgbClr val="D60093"/>
                            </a:solidFill>
                          </a:ln>
                          <a:solidFill>
                            <a:srgbClr val="D6009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35,0</a:t>
                      </a:r>
                      <a:endParaRPr lang="ru-RU" sz="1200" dirty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4478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n>
                            <a:solidFill>
                              <a:srgbClr val="D60093"/>
                            </a:solidFill>
                          </a:ln>
                          <a:solidFill>
                            <a:srgbClr val="D6009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и более</a:t>
                      </a:r>
                      <a:endParaRPr lang="ru-RU" sz="1200" dirty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n>
                            <a:solidFill>
                              <a:srgbClr val="D60093"/>
                            </a:solidFill>
                          </a:ln>
                          <a:solidFill>
                            <a:srgbClr val="D6009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39,0</a:t>
                      </a:r>
                      <a:endParaRPr lang="ru-RU" sz="1200" dirty="0">
                        <a:ln>
                          <a:solidFill>
                            <a:srgbClr val="D60093"/>
                          </a:solidFill>
                        </a:ln>
                        <a:solidFill>
                          <a:srgbClr val="D6009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000100" y="2214554"/>
            <a:ext cx="60721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u="sng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Необходимые условия для получения выплаты: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20257" y="0"/>
            <a:ext cx="81237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Меры социальной поддержки детям и семьям, имеющим детей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3721824_58242245_42847237_1240322235_2.jpg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0100" cy="10715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1537" y="785794"/>
            <a:ext cx="8072463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Содержание детей-сирот и детей, оставшихся без попечения родителей, в семьях опекунов (попечителей) и приемных семьях</a:t>
            </a:r>
            <a:endParaRPr lang="ru-RU" dirty="0">
              <a:ln>
                <a:solidFill>
                  <a:srgbClr val="7030A0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000240"/>
            <a:ext cx="1643074" cy="40011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ежемесячно</a:t>
            </a:r>
            <a:endParaRPr lang="ru-RU" sz="2000" u="sng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1643050"/>
            <a:ext cx="1114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6973 руб.</a:t>
            </a:r>
            <a:endParaRPr lang="ru-RU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14480" y="1500174"/>
            <a:ext cx="7429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Закон Курской области №35-ЗКО от 23.04.2013 г.«О вознаграждении, причитающему приемному родителю, и мерах социальной поддержки, предоставляемых приемной семье, размере денежных средств на содержание ребенка (детей), переданного на воспитание в приемную семью»</a:t>
            </a:r>
            <a:endParaRPr lang="ru-RU" sz="1400" i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643182"/>
            <a:ext cx="57864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Субвенция бюджетам муниципального района на содержание ребенка в семье опекуна и приемной семье, а также вознаграждение, причитающееся приемному родителю расходуется в соответствии с потребностью, определенной на основе численности таких детей, размера ежемесячной выплаты семье опекуна (попечителя) и приемной семье, установленной областным законом об областном бюджете Курской области на соответствующий финансовый год, и расчетной численности работников органов местного самоуправления, осуществляющих отдельное государственное полномочие.</a:t>
            </a:r>
          </a:p>
          <a:p>
            <a:pPr>
              <a:buFont typeface="Wingdings" pitchFamily="2" charset="2"/>
              <a:buChar char="v"/>
            </a:pPr>
            <a:endParaRPr lang="ru-RU" sz="1200" dirty="0" smtClean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Органы местного самоуправления муниципального района организуют исполнение отдельного государственного полномочия  по назначению и выплате денежных средств на содержание детей-сирот и детей, оставшихся без попечения родителей, в семьях опекунов (попечителей) и приемных семьях в пределах бюджетных ассигнования, утвержденных решением Представительного Собрания </a:t>
            </a:r>
            <a:r>
              <a:rPr lang="ru-RU" sz="1200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района Курской области на соответствующий финансовый год и плановый период.</a:t>
            </a:r>
            <a:endParaRPr lang="ru-RU" sz="12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18313089_85537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2500306"/>
            <a:ext cx="3428992" cy="31432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20257" y="142852"/>
            <a:ext cx="81237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Меры социальной поддержки детям и семьям, имеющим детей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m_69068_4031994_744825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675456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714480" y="285728"/>
            <a:ext cx="64294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cap="all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УЧАСТИЕ ОТДЕЛЬНОГО ГРАЖДАНИНА В </a:t>
            </a:r>
          </a:p>
          <a:p>
            <a:pPr algn="ctr"/>
            <a:r>
              <a:rPr lang="ru-RU" sz="2200" b="1" cap="all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БЮДЖЕТНОМ ПРОЦЕССЕ</a:t>
            </a:r>
            <a:endParaRPr lang="ru-RU" sz="2200" b="1" cap="all" dirty="0">
              <a:ln w="9000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ages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1000109"/>
            <a:ext cx="2571768" cy="1071569"/>
          </a:xfrm>
          <a:prstGeom prst="rect">
            <a:avLst/>
          </a:prstGeom>
        </p:spPr>
      </p:pic>
      <p:sp>
        <p:nvSpPr>
          <p:cNvPr id="6" name="Стрелка вниз 5"/>
          <p:cNvSpPr/>
          <p:nvPr/>
        </p:nvSpPr>
        <p:spPr>
          <a:xfrm>
            <a:off x="2357422" y="2071678"/>
            <a:ext cx="4429156" cy="857256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A8F8B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ПОЛУЧАТЕЛЬ СОЦИАЛЬНЫХ ГАРАНТИЙ</a:t>
            </a:r>
            <a:endParaRPr lang="ru-RU" sz="1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42976" y="2928934"/>
            <a:ext cx="7358114" cy="85725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Получает социальные гарантии (расходная часть бюджета) - услуги и функции, которые не могут быть предоставлены рынком и оплачены каждым из нас в отдельности.</a:t>
            </a:r>
            <a:endParaRPr lang="ru-RU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6d657bb7825d35429ac1819035790c3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3929066"/>
            <a:ext cx="1357322" cy="9286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Рисунок 9" descr="009466.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728" y="4286256"/>
            <a:ext cx="1571616" cy="12858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Рисунок 10" descr="1314186724_invalidyi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0298" y="5429264"/>
            <a:ext cx="2286016" cy="12144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" name="Рисунок 11" descr="ch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29422" y="4000504"/>
            <a:ext cx="2214578" cy="11429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DSC_024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643570" y="5214926"/>
            <a:ext cx="2071702" cy="14287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4" name="Рисунок 13" descr="pupils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143372" y="4000504"/>
            <a:ext cx="1805176" cy="13573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3721824_58242245_42847237_1240322235_2.jpg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0100" cy="10715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0100" y="357166"/>
            <a:ext cx="81439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b="1" dirty="0" smtClean="0">
                <a:ln>
                  <a:solidFill>
                    <a:srgbClr val="009999"/>
                  </a:solidFill>
                </a:ln>
                <a:solidFill>
                  <a:srgbClr val="009999"/>
                </a:solidFill>
                <a:latin typeface="Times New Roman" pitchFamily="18" charset="0"/>
                <a:cs typeface="Times New Roman" pitchFamily="18" charset="0"/>
              </a:rPr>
              <a:t>Ежемесячные выплаты реабилитированным лицам и лицам, признанным пострадавшими от политических репрессий</a:t>
            </a:r>
            <a:endParaRPr lang="ru-RU" sz="1700" b="1" dirty="0">
              <a:ln>
                <a:solidFill>
                  <a:srgbClr val="009999"/>
                </a:solidFill>
              </a:ln>
              <a:solidFill>
                <a:srgbClr val="0099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1214422"/>
            <a:ext cx="1643074" cy="40011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ежемесячно</a:t>
            </a:r>
            <a:endParaRPr lang="ru-RU" sz="2000" u="sng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857232"/>
            <a:ext cx="1287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876,45 руб.</a:t>
            </a:r>
            <a:endParaRPr lang="ru-RU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14546" y="1000108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Законом Курской области от 01.12.2004 № 59-ЗКО «О социальной поддержке реабилитированных лиц и лиц, пострадавших от политических репрессий»</a:t>
            </a:r>
            <a:endParaRPr lang="ru-RU" sz="1200" b="1" i="1" dirty="0">
              <a:ln>
                <a:solidFill>
                  <a:srgbClr val="00B050"/>
                </a:solidFill>
              </a:ln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1571612"/>
            <a:ext cx="5429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Необходимые условия для получения выплаты: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1857364"/>
            <a:ext cx="650082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3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Гражданство РФ; </a:t>
            </a:r>
          </a:p>
          <a:p>
            <a:pPr>
              <a:buFont typeface="Wingdings" pitchFamily="2" charset="2"/>
              <a:buChar char="ü"/>
            </a:pPr>
            <a:r>
              <a:rPr lang="ru-RU" sz="13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граждане, проживающие на территории Курской области, признанные в установленном порядке реабилитированными лицами или лицами, пострадавшими от политических репрессий либо их уполномоченные представители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143636" y="5643578"/>
            <a:ext cx="30003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ln>
                  <a:solidFill>
                    <a:srgbClr val="002060"/>
                  </a:solidFill>
                </a:ln>
                <a:latin typeface="Times New Roman" pitchFamily="18" charset="0"/>
                <a:cs typeface="Times New Roman" pitchFamily="18" charset="0"/>
              </a:rPr>
              <a:t>Органы социальной защиты населения перечисляют денежные средства на счета почтовых отделений связи и в филиалы банков России в сроки, установленные для выплаты трудовой пенсии в соответствии с Федеральным законом "О трудовых пенсия»</a:t>
            </a:r>
            <a:endParaRPr lang="ru-RU" sz="1000" dirty="0">
              <a:ln>
                <a:solidFill>
                  <a:srgbClr val="00206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5572141"/>
            <a:ext cx="178595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n>
                  <a:solidFill>
                    <a:srgbClr val="002060"/>
                  </a:solidFill>
                </a:ln>
                <a:latin typeface="Times New Roman" pitchFamily="18" charset="0"/>
                <a:cs typeface="Times New Roman" pitchFamily="18" charset="0"/>
              </a:rPr>
              <a:t>Заявление о назначении ежемесячной денежной выплаты представляется в орган социальной защиты населения по месту проживания граждан или ОБУ «МФЦ»</a:t>
            </a:r>
            <a:endParaRPr lang="ru-RU" sz="1000" dirty="0">
              <a:ln>
                <a:solidFill>
                  <a:srgbClr val="00206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1868" y="5534561"/>
            <a:ext cx="207170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n>
                  <a:solidFill>
                    <a:srgbClr val="002060"/>
                  </a:solidFill>
                </a:ln>
                <a:latin typeface="Times New Roman" pitchFamily="18" charset="0"/>
                <a:cs typeface="Times New Roman" pitchFamily="18" charset="0"/>
              </a:rPr>
              <a:t>Решение о назначении ежемесячной денежной выплаты принимается руководителем органа социальной защиты населения в 3-дневный срок со дня подачи заявления со всеми необходимыми документами.</a:t>
            </a:r>
            <a:endParaRPr lang="ru-RU" sz="1000" dirty="0">
              <a:ln>
                <a:solidFill>
                  <a:srgbClr val="00206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2928934"/>
            <a:ext cx="6143636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а) заявление на установление ежемесячной денежной выплаты, форма которого предусмотрена приложением № 3. В заявлении одновременно указывается способ получения ежемесячной денежной выплаты (через организации федеральной почтовой связи либо через кредитные организации) (далее – заявление);</a:t>
            </a:r>
          </a:p>
          <a:p>
            <a:r>
              <a:rPr lang="ru-RU" sz="1300" dirty="0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б) копия паспорта;</a:t>
            </a:r>
          </a:p>
          <a:p>
            <a:r>
              <a:rPr lang="ru-RU" sz="1300" dirty="0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в) копия свидетельства о праве на льготы (при наличии) или документ о реабилитации или признании лица пострадавшим от политических репрессий;</a:t>
            </a:r>
          </a:p>
          <a:p>
            <a:r>
              <a:rPr lang="ru-RU" sz="1300" dirty="0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г) лица, признанные пострадавшими от политических репрессий, дополнительно представляют копию пенсионного удостоверения или копию справки, подтверждающей факт установления инвалидности, выданной федеральным государственным учреждением медико-социальной экспертизы;</a:t>
            </a:r>
          </a:p>
          <a:p>
            <a:r>
              <a:rPr lang="ru-RU" sz="1300" dirty="0" err="1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300" dirty="0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) СНИЛС</a:t>
            </a:r>
          </a:p>
          <a:p>
            <a:r>
              <a:rPr lang="ru-RU" sz="1300" dirty="0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Одновременно с копиями предъявляются подлинники документов для их сверки.</a:t>
            </a:r>
          </a:p>
          <a:p>
            <a:endParaRPr lang="ru-RU" sz="1300" dirty="0" smtClean="0">
              <a:ln>
                <a:solidFill>
                  <a:srgbClr val="390FB1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endParaRPr lang="ru-RU" sz="1300" dirty="0">
              <a:ln>
                <a:solidFill>
                  <a:srgbClr val="390FB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342292b4eaf11003c59fd5d8cbcea26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48446" y="1214422"/>
            <a:ext cx="2595554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Прямоугольник 17"/>
          <p:cNvSpPr/>
          <p:nvPr/>
        </p:nvSpPr>
        <p:spPr>
          <a:xfrm>
            <a:off x="1142976" y="2643182"/>
            <a:ext cx="37776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u="sng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Необходимый перечень документов: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57158" y="5286388"/>
            <a:ext cx="2746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u="sng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Схема получения пособия:</a:t>
            </a:r>
          </a:p>
        </p:txBody>
      </p:sp>
      <p:sp>
        <p:nvSpPr>
          <p:cNvPr id="20" name="Стрелка вправо 19"/>
          <p:cNvSpPr/>
          <p:nvPr/>
        </p:nvSpPr>
        <p:spPr>
          <a:xfrm>
            <a:off x="1714480" y="6000768"/>
            <a:ext cx="285752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 descr="20275045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5074" y="3429000"/>
            <a:ext cx="2714644" cy="1857388"/>
          </a:xfrm>
          <a:prstGeom prst="rect">
            <a:avLst/>
          </a:prstGeom>
          <a:ln w="1270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3" name="TextBox 22"/>
          <p:cNvSpPr txBox="1"/>
          <p:nvPr/>
        </p:nvSpPr>
        <p:spPr>
          <a:xfrm>
            <a:off x="2000232" y="5929330"/>
            <a:ext cx="121444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ln>
                  <a:solidFill>
                    <a:srgbClr val="002060"/>
                  </a:solidFill>
                </a:ln>
                <a:latin typeface="Times New Roman" pitchFamily="18" charset="0"/>
                <a:cs typeface="Times New Roman" pitchFamily="18" charset="0"/>
              </a:rPr>
              <a:t>Формирование личного дела заявителя</a:t>
            </a:r>
            <a:endParaRPr lang="ru-RU" sz="1100" dirty="0">
              <a:ln>
                <a:solidFill>
                  <a:srgbClr val="00206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трелка вправо 23"/>
          <p:cNvSpPr/>
          <p:nvPr/>
        </p:nvSpPr>
        <p:spPr>
          <a:xfrm>
            <a:off x="3071802" y="6072206"/>
            <a:ext cx="285752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>
            <a:off x="5786446" y="6000768"/>
            <a:ext cx="285752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1071538" y="0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Меры социальной поддержки отдельных категорий граждан</a:t>
            </a:r>
            <a:endParaRPr lang="ru-RU" sz="20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3721824_58242245_42847237_1240322235_2.jpg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0100" cy="10715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0100" y="285728"/>
            <a:ext cx="79010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n>
                  <a:solidFill>
                    <a:srgbClr val="990033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Ежемесячные денежные выплаты ветеранам труда и труженикам тыла</a:t>
            </a:r>
            <a:endParaRPr lang="ru-RU" sz="2000" dirty="0">
              <a:ln>
                <a:solidFill>
                  <a:srgbClr val="990033"/>
                </a:solidFill>
              </a:ln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285860"/>
            <a:ext cx="1643074" cy="40011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ежемесячно</a:t>
            </a:r>
            <a:endParaRPr lang="ru-RU" sz="2000" u="sng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928670"/>
            <a:ext cx="1975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500,20/750,32 руб.</a:t>
            </a:r>
            <a:endParaRPr lang="ru-RU" u="sng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28794" y="571480"/>
            <a:ext cx="72152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i="1" dirty="0" smtClean="0"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Законом Курской области от 01 декабря 2004 г. № 58-ЗКО «О социальной поддержке лиц, проработавших в тылу в период с 22 июня 1941 года по 9 мая 1945 года не менее шести месяцев, исключая период работы на временно оккупированных территориях СССР, либо награжденных орденами или медалями СССР за самоотверженный труд в период Великой Отечественной войны, и ветеранов труда» </a:t>
            </a:r>
            <a:endParaRPr lang="ru-RU" sz="1200" b="1" i="1" dirty="0">
              <a:ln>
                <a:solidFill>
                  <a:srgbClr val="390FB1"/>
                </a:solidFill>
              </a:ln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00364" y="1428736"/>
            <a:ext cx="5357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Необходимые условия для получения выплаты: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428860" y="1714488"/>
            <a:ext cx="67151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Звание "Ветеран труда"; 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Награжденные орденами или медалями, либо удостоенные почетных званий СССР или Российской Федерации, либо награжденные ведомственными знаками отличия в труде и имеющие трудовой стаж, необходимый для назначения пенсии по старости или за выслугу лет; 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Лица, начавшие трудовую деятельность в несовершеннолетнем возрасте в период Великой Отечественной войны и имеющие трудовой стаж не менее 40 лет для мужчин и 35 лет для женщин;</a:t>
            </a:r>
          </a:p>
          <a:p>
            <a:pPr>
              <a:buFont typeface="Wingdings" pitchFamily="2" charset="2"/>
              <a:buChar char="Ø"/>
            </a:pPr>
            <a:r>
              <a:rPr lang="ru-RU" sz="12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Лица, проработавшие в тылу в период с 22 июня 1941 года по 9 мая 1945 года не менее шести месяцев, исключая период работы на временно оккупированных территориях СССР, либо награжденные орденами и медалями СССР за самоотверженный труд в период Великой Отечественной войны.</a:t>
            </a:r>
            <a:endParaRPr lang="ru-RU" sz="12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lori-0001523920-smallwww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14488"/>
            <a:ext cx="2428860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2428860" y="3500438"/>
            <a:ext cx="37776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u="sng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Необходимый перечень документов: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78619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2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заявление о назначении ежемесячной денежной выплаты с указанием в нем способа получения ежемесячной денежной выплаты (через организации федеральной почтовой связи либо через кредитные организации)</a:t>
            </a:r>
          </a:p>
          <a:p>
            <a:pPr>
              <a:buFont typeface="Wingdings" pitchFamily="2" charset="2"/>
              <a:buChar char="ü"/>
            </a:pPr>
            <a:r>
              <a:rPr lang="ru-RU" sz="12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копия паспорта;</a:t>
            </a:r>
          </a:p>
          <a:p>
            <a:pPr>
              <a:buFont typeface="Wingdings" pitchFamily="2" charset="2"/>
              <a:buChar char="ü"/>
            </a:pPr>
            <a:r>
              <a:rPr lang="ru-RU" sz="12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копия удостоверения установленного образца;</a:t>
            </a:r>
          </a:p>
          <a:p>
            <a:pPr>
              <a:buFont typeface="Wingdings" pitchFamily="2" charset="2"/>
              <a:buChar char="ü"/>
            </a:pPr>
            <a:r>
              <a:rPr lang="ru-RU" sz="12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копия пенсионного удостоверения (при наличии)</a:t>
            </a:r>
          </a:p>
          <a:p>
            <a:pPr>
              <a:buFont typeface="Wingdings" pitchFamily="2" charset="2"/>
              <a:buChar char="ü"/>
            </a:pPr>
            <a:r>
              <a:rPr lang="ru-RU" sz="12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СНИЛС</a:t>
            </a:r>
          </a:p>
          <a:p>
            <a:endParaRPr lang="ru-RU" sz="1200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4919008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2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специалист органа социальной защиты населения по месту жительства или ОБУ «МФЦ» принимает и регистрирует заявления о предоставлении государственной услуги со всеми необходимыми документами;</a:t>
            </a:r>
          </a:p>
          <a:p>
            <a:pPr>
              <a:buFont typeface="Wingdings" pitchFamily="2" charset="2"/>
              <a:buChar char="q"/>
            </a:pPr>
            <a:r>
              <a:rPr lang="ru-RU" sz="12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специалист органа социальной защиты населения по месту жительства или ОБУ «МФЦ» формирует и направляет межведомственные запросы в органы (организации), участвующие в предоставлении услуги; </a:t>
            </a:r>
          </a:p>
          <a:p>
            <a:pPr>
              <a:buFont typeface="Wingdings" pitchFamily="2" charset="2"/>
              <a:buChar char="q"/>
            </a:pPr>
            <a:r>
              <a:rPr lang="ru-RU" sz="12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специалист органа социальной защиты населения по месту жительства или ОБУ «МФЦ» формирует личного дела заявителя;</a:t>
            </a:r>
          </a:p>
          <a:p>
            <a:pPr>
              <a:buFont typeface="Wingdings" pitchFamily="2" charset="2"/>
              <a:buChar char="q"/>
            </a:pPr>
            <a:r>
              <a:rPr lang="ru-RU" sz="12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 органа  социальной защиты населения муниципального района (городского округа) по месту жительства заявителя принимает решение о назначении выплаты;</a:t>
            </a:r>
          </a:p>
          <a:p>
            <a:pPr>
              <a:buFont typeface="Wingdings" pitchFamily="2" charset="2"/>
              <a:buChar char="q"/>
            </a:pPr>
            <a:r>
              <a:rPr lang="ru-RU" sz="12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Выплата ежемесячного денежного вознаграждения производится на открытые текущие социальные либо банковские счета через отделения "Почта России", отделения (филиалы) Сбербанка России и коммерческие банки, расположенные на территории Курской области, по выбору получателя ежемесячного денежного вознаграждения.</a:t>
            </a:r>
            <a:endParaRPr lang="ru-RU" sz="12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714612" y="4643446"/>
            <a:ext cx="2746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u="sng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Схема получения пособия: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71538" y="0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Меры социальной поддержки отдельных категорий граждан</a:t>
            </a:r>
            <a:endParaRPr lang="ru-RU" sz="20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/>
          <p:cNvPicPr/>
          <p:nvPr/>
        </p:nvPicPr>
        <p:blipFill>
          <a:blip r:embed="rId2"/>
          <a:stretch/>
        </p:blipFill>
        <p:spPr>
          <a:xfrm>
            <a:off x="0" y="0"/>
            <a:ext cx="999360" cy="1071000"/>
          </a:xfrm>
          <a:prstGeom prst="rect">
            <a:avLst/>
          </a:prstGeom>
          <a:ln>
            <a:noFill/>
          </a:ln>
        </p:spPr>
      </p:pic>
      <p:sp>
        <p:nvSpPr>
          <p:cNvPr id="3" name="CustomShape 1"/>
          <p:cNvSpPr/>
          <p:nvPr/>
        </p:nvSpPr>
        <p:spPr>
          <a:xfrm>
            <a:off x="1000080" y="0"/>
            <a:ext cx="7857360" cy="63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990099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Муниципальная  программа «Развитие культуры в </a:t>
            </a:r>
            <a:r>
              <a:rPr lang="ru-RU" sz="1800" b="1" strike="noStrike" spc="-1" dirty="0" err="1" smtClean="0">
                <a:solidFill>
                  <a:srgbClr val="990099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Хомутовском</a:t>
            </a:r>
            <a:r>
              <a:rPr lang="ru-RU" sz="1800" b="1" strike="noStrike" spc="-1" dirty="0" smtClean="0">
                <a:solidFill>
                  <a:srgbClr val="990099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ru-RU" sz="1800" b="1" strike="noStrike" spc="-1" dirty="0">
                <a:solidFill>
                  <a:srgbClr val="990099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районе </a:t>
            </a:r>
            <a:r>
              <a:rPr lang="ru-RU" sz="1800" b="1" strike="noStrike" spc="-1" dirty="0" smtClean="0">
                <a:solidFill>
                  <a:srgbClr val="990099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 </a:t>
            </a:r>
            <a:r>
              <a:rPr lang="ru-RU" sz="1800" b="1" strike="noStrike" spc="-1" dirty="0">
                <a:solidFill>
                  <a:srgbClr val="990099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Курской области </a:t>
            </a:r>
            <a:r>
              <a:rPr lang="ru-RU" sz="1800" b="1" strike="noStrike" spc="-1" dirty="0" smtClean="0">
                <a:solidFill>
                  <a:srgbClr val="990099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»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CustomShape 2"/>
          <p:cNvSpPr/>
          <p:nvPr/>
        </p:nvSpPr>
        <p:spPr>
          <a:xfrm>
            <a:off x="2190960" y="571320"/>
            <a:ext cx="3857040" cy="63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2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Цель программы: </a:t>
            </a:r>
            <a:r>
              <a:rPr lang="ru-RU" sz="1200" b="0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реализация стратегической роли культуры как духовно-нравственного основания развития личности и единства  российского общества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CustomShape 4"/>
          <p:cNvSpPr/>
          <p:nvPr/>
        </p:nvSpPr>
        <p:spPr>
          <a:xfrm>
            <a:off x="250920" y="1214280"/>
            <a:ext cx="4357080" cy="24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000" b="1" strike="noStrike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Основные направления реализации программных мероприятий  (руб.):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6" name="Table 3"/>
          <p:cNvGraphicFramePr/>
          <p:nvPr/>
        </p:nvGraphicFramePr>
        <p:xfrm>
          <a:off x="214282" y="1571612"/>
          <a:ext cx="4785840" cy="2571769"/>
        </p:xfrm>
        <a:graphic>
          <a:graphicData uri="http://schemas.openxmlformats.org/drawingml/2006/table">
            <a:tbl>
              <a:tblPr/>
              <a:tblGrid>
                <a:gridCol w="2208960"/>
                <a:gridCol w="920160"/>
                <a:gridCol w="828360"/>
                <a:gridCol w="828360"/>
              </a:tblGrid>
              <a:tr h="4113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DEE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1" strike="noStrike" spc="-1" dirty="0" smtClean="0">
                          <a:solidFill>
                            <a:srgbClr val="660066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2019 </a:t>
                      </a:r>
                      <a:r>
                        <a:rPr lang="ru-RU" sz="900" b="1" strike="noStrike" spc="-1" dirty="0">
                          <a:solidFill>
                            <a:srgbClr val="660066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г.</a:t>
                      </a:r>
                      <a:endParaRPr lang="ru-RU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DEE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1" strike="noStrike" spc="-1" dirty="0" smtClean="0">
                          <a:solidFill>
                            <a:srgbClr val="660066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2020 </a:t>
                      </a:r>
                      <a:r>
                        <a:rPr lang="ru-RU" sz="900" b="1" strike="noStrike" spc="-1" dirty="0">
                          <a:solidFill>
                            <a:srgbClr val="660066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г.</a:t>
                      </a:r>
                      <a:endParaRPr lang="ru-RU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DEE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1" strike="noStrike" spc="-1" dirty="0" smtClean="0">
                          <a:solidFill>
                            <a:srgbClr val="660066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2021 </a:t>
                      </a:r>
                      <a:r>
                        <a:rPr lang="ru-RU" sz="900" b="1" strike="noStrike" spc="-1" dirty="0">
                          <a:solidFill>
                            <a:srgbClr val="660066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г.</a:t>
                      </a:r>
                      <a:endParaRPr lang="ru-RU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DEEE8"/>
                    </a:solidFill>
                  </a:tcPr>
                </a:tc>
              </a:tr>
              <a:tr h="72027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0" strike="noStrike" spc="-1" dirty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Основное мероприятие  </a:t>
                      </a:r>
                      <a:r>
                        <a:rPr lang="ru-RU" sz="900" b="0" strike="noStrike" spc="-1" dirty="0" smtClean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«Организация </a:t>
                      </a:r>
                      <a:r>
                        <a:rPr lang="ru-RU" sz="900" b="0" strike="noStrike" spc="-1" dirty="0" err="1" smtClean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культурно-досуговой</a:t>
                      </a:r>
                      <a:r>
                        <a:rPr lang="ru-RU" sz="900" b="0" strike="noStrike" spc="-1" dirty="0" smtClean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 деятельности»</a:t>
                      </a:r>
                      <a:endParaRPr lang="ru-RU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14 643 977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14 195 150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14 195 150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</a:tr>
              <a:tr h="4117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0" strike="noStrike" spc="-1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Основное мероприятие  «Развитие библиотечного дела»</a:t>
                      </a:r>
                      <a:endParaRPr lang="ru-RU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DEE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13 721 979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DEE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13 436 782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DEE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13 436 782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DEEE8"/>
                    </a:solidFill>
                  </a:tcPr>
                </a:tc>
              </a:tr>
              <a:tr h="10283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900" b="0" strike="noStrike" spc="-1" dirty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Основное мероприятие  «Обеспечение </a:t>
                      </a:r>
                      <a:r>
                        <a:rPr lang="ru-RU" sz="900" b="0" strike="noStrike" spc="-1" dirty="0" smtClean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деятельности и выполнение функций МКУ</a:t>
                      </a:r>
                      <a:r>
                        <a:rPr lang="ru-RU" sz="900" b="0" strike="noStrike" spc="-1" baseline="0" dirty="0" smtClean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 «Централизованная бухгалтерия учреждений культуры </a:t>
                      </a:r>
                      <a:r>
                        <a:rPr lang="ru-RU" sz="900" b="0" strike="noStrike" spc="-1" baseline="0" dirty="0" err="1" smtClean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Хомутовского</a:t>
                      </a:r>
                      <a:r>
                        <a:rPr lang="ru-RU" sz="900" b="0" strike="noStrike" spc="-1" baseline="0" dirty="0" smtClean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 района Курской области</a:t>
                      </a:r>
                      <a:r>
                        <a:rPr lang="ru-RU" sz="900" b="0" strike="noStrike" spc="-1" dirty="0" smtClean="0">
                          <a:solidFill>
                            <a:srgbClr val="390FB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»</a:t>
                      </a:r>
                      <a:endParaRPr lang="ru-RU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4 709 427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4 954 646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4 954 646</a:t>
                      </a:r>
                      <a:endParaRPr lang="ru-RU" sz="10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79646"/>
                      </a:solidFill>
                    </a:lnL>
                    <a:lnR w="12240">
                      <a:solidFill>
                        <a:srgbClr val="F79646"/>
                      </a:solidFill>
                    </a:lnR>
                    <a:lnT w="12240">
                      <a:solidFill>
                        <a:srgbClr val="F79646"/>
                      </a:solidFill>
                    </a:lnT>
                    <a:lnB w="12240">
                      <a:solidFill>
                        <a:srgbClr val="F79646"/>
                      </a:solidFill>
                    </a:lnB>
                    <a:solidFill>
                      <a:srgbClr val="FBDCCF"/>
                    </a:solidFill>
                  </a:tcPr>
                </a:tc>
              </a:tr>
            </a:tbl>
          </a:graphicData>
        </a:graphic>
      </p:graphicFrame>
      <p:pic>
        <p:nvPicPr>
          <p:cNvPr id="7" name="Рисунок 6"/>
          <p:cNvPicPr/>
          <p:nvPr/>
        </p:nvPicPr>
        <p:blipFill>
          <a:blip r:embed="rId3" cstate="print"/>
          <a:stretch/>
        </p:blipFill>
        <p:spPr>
          <a:xfrm>
            <a:off x="5214942" y="1500174"/>
            <a:ext cx="3569058" cy="2675826"/>
          </a:xfrm>
          <a:prstGeom prst="rect">
            <a:avLst/>
          </a:prstGeom>
          <a:ln>
            <a:noFill/>
          </a:ln>
        </p:spPr>
      </p:pic>
      <p:sp>
        <p:nvSpPr>
          <p:cNvPr id="10" name="CustomShape 5"/>
          <p:cNvSpPr/>
          <p:nvPr/>
        </p:nvSpPr>
        <p:spPr>
          <a:xfrm>
            <a:off x="1357290" y="4357694"/>
            <a:ext cx="1714512" cy="28575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CustomShape 8"/>
          <p:cNvSpPr/>
          <p:nvPr/>
        </p:nvSpPr>
        <p:spPr>
          <a:xfrm>
            <a:off x="214200" y="4714884"/>
            <a:ext cx="2285280" cy="5000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CustomShape 7"/>
          <p:cNvSpPr/>
          <p:nvPr/>
        </p:nvSpPr>
        <p:spPr>
          <a:xfrm>
            <a:off x="2786050" y="4714884"/>
            <a:ext cx="2214578" cy="4286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CustomShape 6"/>
          <p:cNvSpPr/>
          <p:nvPr/>
        </p:nvSpPr>
        <p:spPr>
          <a:xfrm>
            <a:off x="5000628" y="4286256"/>
            <a:ext cx="3928320" cy="63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ru-RU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TextShape 10"/>
          <p:cNvSpPr txBox="1"/>
          <p:nvPr/>
        </p:nvSpPr>
        <p:spPr>
          <a:xfrm>
            <a:off x="288000" y="5286388"/>
            <a:ext cx="2304000" cy="107157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 lang="ru-RU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TextShape 11"/>
          <p:cNvSpPr txBox="1"/>
          <p:nvPr/>
        </p:nvSpPr>
        <p:spPr>
          <a:xfrm>
            <a:off x="3096000" y="5286388"/>
            <a:ext cx="2304000" cy="81885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 lang="ru-RU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m_69068_4031994_744825.jp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0100" cy="107154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00100" y="0"/>
            <a:ext cx="8143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«Развитие транспортной системы, обеспечение перевозки пассажиров в </a:t>
            </a:r>
            <a:r>
              <a:rPr lang="ru-RU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Хомутовском</a:t>
            </a: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 районе Курской области  и безопасности дорожного движения »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Изображение 06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8" y="5214926"/>
            <a:ext cx="2428860" cy="1643074"/>
          </a:xfrm>
          <a:prstGeom prst="rect">
            <a:avLst/>
          </a:prstGeom>
          <a:ln w="127000" cap="sq">
            <a:solidFill>
              <a:srgbClr val="990099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Рисунок 5" descr="Изображение 15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7918" y="3714752"/>
            <a:ext cx="2786082" cy="1714512"/>
          </a:xfrm>
          <a:prstGeom prst="rect">
            <a:avLst/>
          </a:prstGeom>
          <a:ln w="127000" cap="sq">
            <a:solidFill>
              <a:srgbClr val="00808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3562184"/>
          <a:ext cx="4786314" cy="1735465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285984"/>
                <a:gridCol w="843556"/>
                <a:gridCol w="828408"/>
                <a:gridCol w="828366"/>
              </a:tblGrid>
              <a:tr h="234148"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n>
                            <a:solidFill>
                              <a:srgbClr val="660066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2019 г.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n>
                            <a:solidFill>
                              <a:srgbClr val="660066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2020 г.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n>
                            <a:solidFill>
                              <a:srgbClr val="660066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2021 г.</a:t>
                      </a:r>
                      <a:endParaRPr lang="ru-RU" sz="1000" b="1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491625">
                <a:tc>
                  <a:txBody>
                    <a:bodyPr/>
                    <a:lstStyle/>
                    <a:p>
                      <a:pPr algn="ctr"/>
                      <a:r>
                        <a:rPr lang="ru-RU" sz="1000" kern="1200" dirty="0" smtClean="0">
                          <a:ln>
                            <a:solidFill>
                              <a:srgbClr val="0F511F"/>
                            </a:solidFill>
                          </a:ln>
                          <a:solidFill>
                            <a:srgbClr val="0F511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 «Содержание автомобильных дорог местного значения»</a:t>
                      </a:r>
                      <a:endParaRPr lang="ru-RU" sz="1000" b="1" dirty="0">
                        <a:ln>
                          <a:solidFill>
                            <a:srgbClr val="0F511F"/>
                          </a:solidFill>
                        </a:ln>
                        <a:solidFill>
                          <a:srgbClr val="0F511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12 524 159</a:t>
                      </a:r>
                      <a:endParaRPr lang="ru-RU" sz="1000" b="1" dirty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13 146 724</a:t>
                      </a:r>
                      <a:endParaRPr lang="ru-RU" sz="1000" b="1" dirty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n>
                            <a:solidFill>
                              <a:srgbClr val="390FB1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14 060 652</a:t>
                      </a:r>
                      <a:endParaRPr lang="ru-RU" sz="1000" b="1" dirty="0">
                        <a:ln>
                          <a:solidFill>
                            <a:srgbClr val="390FB1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5214950"/>
            <a:ext cx="557213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рамках реализации основного мероприятия будут решаться следующие задачи:</a:t>
            </a:r>
          </a:p>
          <a:p>
            <a:pPr algn="just"/>
            <a:r>
              <a:rPr lang="ru-RU" sz="10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строительство (реконструкция) автомобильных дорог общего пользования местного значения вне границ населенных пунктов;</a:t>
            </a:r>
          </a:p>
          <a:p>
            <a:pPr algn="just"/>
            <a:r>
              <a:rPr lang="ru-RU" sz="10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капитальный ремонт,  ремонт и содержание автомобильных дорог общего пользования местного значения вне границ населенных пунктов; </a:t>
            </a:r>
          </a:p>
          <a:p>
            <a:pPr algn="just"/>
            <a:r>
              <a:rPr lang="ru-RU" sz="10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3) межевание, проведение кадастровых работ в отношении земельных участков, занятых автодорогами общего пользования местного значения вне границ населенных пунктов, и в отношении автодорог общего пользования местного значения вне границ населенных пунктов, как объектов недвижимого имущества, паспортизация, инвентаризация и государственная регистрация права муниципальной собственности на эти земельные участки и автодороги.</a:t>
            </a:r>
          </a:p>
          <a:p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071810"/>
            <a:ext cx="457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реализации программных мероприятий  (руб.):</a:t>
            </a: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000108"/>
            <a:ext cx="90011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Финансовое обеспечение дорожного хозяйства осуществляется в рамках дорожного фонда </a:t>
            </a:r>
            <a:r>
              <a:rPr lang="ru-RU" sz="1400" dirty="0" err="1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4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района.</a:t>
            </a:r>
            <a:endParaRPr lang="ru-RU" sz="14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1785926"/>
            <a:ext cx="4214810" cy="42862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источники формирования</a:t>
            </a:r>
          </a:p>
          <a:p>
            <a:pPr algn="ctr"/>
            <a:r>
              <a:rPr lang="ru-RU" sz="14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доходов дорожного фонда  </a:t>
            </a:r>
            <a:r>
              <a:rPr lang="ru-RU" sz="1400" dirty="0" err="1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400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sz="14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2214554"/>
            <a:ext cx="42148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акцизов на дизельное топливо;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акцизов на моторные масла для дизельных и (или) карбюраторных (</a:t>
            </a:r>
            <a:r>
              <a:rPr lang="ru-RU" sz="1400" dirty="0" err="1" smtClean="0">
                <a:ln>
                  <a:solidFill>
                    <a:srgbClr val="7030A0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инжекторных</a:t>
            </a: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) двигателей</a:t>
            </a:r>
          </a:p>
          <a:p>
            <a:pPr>
              <a:buFont typeface="Wingdings" pitchFamily="2" charset="2"/>
              <a:buChar char="Ø"/>
            </a:pP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акцизов на автомобильный бензин</a:t>
            </a:r>
            <a:endParaRPr lang="ru-RU" sz="1400" dirty="0">
              <a:ln>
                <a:solidFill>
                  <a:srgbClr val="7030A0"/>
                </a:solidFill>
              </a:ln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4348" y="342900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929190" y="1785926"/>
            <a:ext cx="4214810" cy="35719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390FB1"/>
                  </a:solidFill>
                </a:ln>
                <a:solidFill>
                  <a:srgbClr val="390FB1"/>
                </a:solidFill>
                <a:latin typeface="Times New Roman" pitchFamily="18" charset="0"/>
                <a:cs typeface="Times New Roman" pitchFamily="18" charset="0"/>
              </a:rPr>
              <a:t>Объем бюджетных ассигнований дорожного фонда</a:t>
            </a:r>
            <a:endParaRPr lang="ru-RU" sz="1400" dirty="0">
              <a:ln>
                <a:solidFill>
                  <a:srgbClr val="390FB1"/>
                </a:solidFill>
              </a:ln>
              <a:solidFill>
                <a:srgbClr val="390FB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4929190" y="2214554"/>
          <a:ext cx="4214810" cy="105727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07405"/>
                <a:gridCol w="2107405"/>
              </a:tblGrid>
              <a:tr h="28575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г.</a:t>
                      </a:r>
                      <a:endParaRPr lang="ru-RU" sz="1200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12 524 159</a:t>
                      </a:r>
                      <a:endParaRPr lang="ru-RU" sz="1200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38576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г.</a:t>
                      </a:r>
                      <a:endParaRPr lang="ru-RU" sz="1200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13 146 724</a:t>
                      </a:r>
                      <a:endParaRPr lang="ru-RU" sz="1200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38576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г.</a:t>
                      </a:r>
                      <a:endParaRPr lang="ru-RU" sz="1200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n>
                            <a:solidFill>
                              <a:srgbClr val="660066"/>
                            </a:solidFill>
                          </a:ln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14 060 652</a:t>
                      </a:r>
                      <a:endParaRPr lang="ru-RU" sz="1200" dirty="0">
                        <a:ln>
                          <a:solidFill>
                            <a:srgbClr val="660066"/>
                          </a:solidFill>
                        </a:ln>
                        <a:solidFill>
                          <a:srgbClr val="66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m_69068_4031994_744825.jpg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lum contras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000100" cy="1071546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1357290" y="142852"/>
            <a:ext cx="7572428" cy="857256"/>
          </a:xfrm>
          <a:prstGeom prst="roundRect">
            <a:avLst/>
          </a:prstGeom>
          <a:solidFill>
            <a:srgbClr val="FFFFCC"/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НА СОДЕРЖАНИЕ ОРГАНОВ МЕСТНОГО САМОУПРАВЛЕНИЯ НА 2019 ГОД И ПЛАНОВЫЙ ПЕРИОД 2020-2021 ГОДОВ</a:t>
            </a:r>
            <a:endParaRPr lang="ru-RU" b="1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000108"/>
            <a:ext cx="64293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соответствии с Уставом муниципального образования «</a:t>
            </a:r>
            <a:r>
              <a:rPr lang="ru-RU" sz="1400" dirty="0" err="1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район» Курской области к органам местного самоуправления относятся:</a:t>
            </a:r>
          </a:p>
          <a:p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Представительное Собрание </a:t>
            </a:r>
            <a:r>
              <a:rPr lang="ru-RU" sz="1400" dirty="0" err="1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района Курской области;</a:t>
            </a:r>
          </a:p>
          <a:p>
            <a:pPr>
              <a:buFontTx/>
              <a:buChar char="-"/>
            </a:pP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Администрация </a:t>
            </a:r>
            <a:r>
              <a:rPr lang="ru-RU" sz="1400" dirty="0" err="1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района Курской области;</a:t>
            </a:r>
          </a:p>
          <a:p>
            <a:pPr>
              <a:buFontTx/>
              <a:buChar char="-"/>
            </a:pP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Финансово-экономическое управление  Администрации </a:t>
            </a:r>
            <a:r>
              <a:rPr lang="ru-RU" sz="1400" dirty="0" err="1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района;</a:t>
            </a:r>
          </a:p>
          <a:p>
            <a:pPr>
              <a:buFontTx/>
              <a:buChar char="-"/>
            </a:pP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Управление образования Администрации </a:t>
            </a:r>
            <a:r>
              <a:rPr lang="ru-RU" sz="1400" dirty="0" err="1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района;</a:t>
            </a:r>
          </a:p>
          <a:p>
            <a:pPr>
              <a:buFontTx/>
              <a:buChar char="-"/>
            </a:pP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Отдел по вопросам  культуры, молодежи, физической культуры и спорта Администрации </a:t>
            </a:r>
            <a:r>
              <a:rPr lang="ru-RU" sz="1400" dirty="0" err="1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района;</a:t>
            </a:r>
          </a:p>
          <a:p>
            <a:pPr>
              <a:buFontTx/>
              <a:buChar char="-"/>
            </a:pPr>
            <a:endParaRPr lang="ru-RU" sz="1400" dirty="0">
              <a:ln>
                <a:solidFill>
                  <a:srgbClr val="7030A0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20" y="5429240"/>
            <a:ext cx="4572032" cy="1428760"/>
          </a:xfrm>
          <a:prstGeom prst="roundRect">
            <a:avLst/>
          </a:prstGeom>
          <a:solidFill>
            <a:srgbClr val="36D2D2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 планировании расходов бюджета по лицам, замещающим муниципальные должности, муниципальным служащим органов местного самоуправления индексация заработной платы в 2019 году и плановом периоде 2020-2021 годов не предусмотрена.</a:t>
            </a:r>
            <a:endParaRPr lang="ru-RU" sz="1400" i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86446" y="3500414"/>
            <a:ext cx="3357554" cy="33575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0000" algn="just"/>
            <a:r>
              <a:rPr lang="ru-RU" sz="15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Нормативы формирования расходов на содержание органов местного самоуправления муниципального образования «</a:t>
            </a:r>
            <a:r>
              <a:rPr lang="ru-RU" sz="1500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sz="15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район» Курской области устанавливаются постановлением Администрации Курской области. </a:t>
            </a:r>
          </a:p>
          <a:p>
            <a:pPr indent="450000" algn="just"/>
            <a:r>
              <a:rPr lang="ru-RU" sz="15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2019 год штатная численность органов местного самоуправления установлена в количестве 64 штатных </a:t>
            </a:r>
            <a:r>
              <a:rPr lang="ru-RU" sz="150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единиц. </a:t>
            </a:r>
            <a:endParaRPr lang="ru-RU" sz="15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чанные файлы.jpg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lum contrast="-10000"/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000100" cy="1071546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500166" y="214290"/>
            <a:ext cx="7286676" cy="71438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ФИНАНСОВАЯ ПОМОЩЬ БЮДЖЕТАМ ПОСЕЛЕНИЙ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Помощь-малому-бизнесу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44" y="1142984"/>
            <a:ext cx="3143272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428992" y="1071546"/>
            <a:ext cx="57150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000" algn="just"/>
            <a:r>
              <a:rPr lang="ru-RU" sz="1600" dirty="0" smtClean="0">
                <a:ln>
                  <a:solidFill>
                    <a:srgbClr val="D60093"/>
                  </a:solidFill>
                </a:ln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Финансовая помощь </a:t>
            </a:r>
            <a:r>
              <a:rPr lang="ru-RU" sz="16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 бюджета муниципального района бюджетам поселений, входящих в состав муниципального района, предоставляется в форме дотаций на выравнивание бюджетной обеспеченности в соответствии с муниципальными правовыми актами, принимаемыми в соответствии с требованиями Бюджетного кодекса Российской Федерации и законодательства </a:t>
            </a:r>
            <a:r>
              <a:rPr lang="ru-RU" sz="1600" dirty="0" err="1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6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района. </a:t>
            </a: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2928934"/>
          <a:ext cx="8929718" cy="3929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3" name="Рисунок 2" descr="im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00100" cy="1071546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857356" y="214290"/>
            <a:ext cx="6286544" cy="714380"/>
          </a:xfrm>
          <a:prstGeom prst="roundRect">
            <a:avLst/>
          </a:prstGeom>
          <a:solidFill>
            <a:srgbClr val="FFFFCC"/>
          </a:solidFill>
          <a:ln>
            <a:solidFill>
              <a:srgbClr val="EFEA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66FF"/>
                  </a:solidFill>
                </a:ln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МУНИЦИПАЛЬНЫЙ ДОЛГ</a:t>
            </a:r>
            <a:endParaRPr lang="ru-RU" dirty="0">
              <a:ln>
                <a:solidFill>
                  <a:srgbClr val="0066FF"/>
                </a:solidFill>
              </a:ln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0496" y="1571612"/>
            <a:ext cx="469346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В 2019 году и плановом периоде 2020 и 2021 годов  муниципальным образованиям </a:t>
            </a:r>
            <a:r>
              <a:rPr lang="ru-RU" sz="1600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6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района Курской области планируется предоставить кредиты из бюджета муниципального района для покрытия временных кассовых разрывов и для частичного покрытия дефицитов местных бюджетов.</a:t>
            </a:r>
          </a:p>
          <a:p>
            <a:pPr algn="just"/>
            <a:r>
              <a:rPr lang="ru-RU" sz="16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Муниципальный район планирует получение бюджетного кредита из областного бюджета в сумме 1 729 000 рублей.</a:t>
            </a:r>
          </a:p>
          <a:p>
            <a:pPr algn="just"/>
            <a:r>
              <a:rPr lang="ru-RU" sz="16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Предельный объем муниципального долга </a:t>
            </a:r>
            <a:r>
              <a:rPr lang="ru-RU" sz="1600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Железногорского</a:t>
            </a:r>
            <a:r>
              <a:rPr lang="ru-RU" sz="16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района на 2019 год в сумме 17 294 144 рубля, на 2020 в сумме 17 838 646 рублей, на 2021 годов в сумме 17 803 832 рубля. Верхний предел муниципального внутреннего долга </a:t>
            </a:r>
            <a:r>
              <a:rPr lang="ru-RU" sz="1600" dirty="0" err="1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sz="16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района Курской области по состоянию на 01.01.2020 года запланирован в сумме 0  рублей, на 1 января 2021 года – в сумме 0 рублей, на 1 января 2022 года – в сумме 0 рублей что соответствует нормам бюджетного законодательства.</a:t>
            </a:r>
            <a:endParaRPr lang="ru-RU" sz="16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2e4235df80037af28db3965943722fe.jpg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" y="1142984"/>
            <a:ext cx="4000496" cy="4914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142976" y="714356"/>
            <a:ext cx="80010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«Бюджет для граждан» в доступной для широкого круга пользователей форме раскрывает информацию об особенностях формирования бюджета на предстоящий период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im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2976" cy="142873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571736" y="4357694"/>
            <a:ext cx="44291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Подготовлено  финансово-экономическим управлением  Администрации </a:t>
            </a:r>
            <a:r>
              <a:rPr lang="ru-RU" b="1" dirty="0" err="1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Хомутовского</a:t>
            </a:r>
            <a:r>
              <a:rPr lang="ru-RU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</a:p>
          <a:p>
            <a:pPr algn="ctr"/>
            <a:r>
              <a:rPr lang="ru-RU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Тел. +7(47137) 2-14-43  </a:t>
            </a:r>
            <a:endParaRPr lang="en-US" b="1" dirty="0" smtClean="0"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rifi</a:t>
            </a:r>
            <a:r>
              <a:rPr lang="en-US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n37@</a:t>
            </a:r>
            <a:r>
              <a:rPr lang="ru-RU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у</a:t>
            </a:r>
            <a:r>
              <a:rPr lang="en-US" b="1" dirty="0" smtClean="0"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andex.ru</a:t>
            </a:r>
            <a:endParaRPr lang="en-US" b="1" dirty="0" smtClean="0"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Размещено на сайте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//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хомутовский-район.рф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2319042.jp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14480" y="285728"/>
            <a:ext cx="64294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cap="all" dirty="0" smtClean="0">
                <a:ln w="90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УЧАСТИЕ ОТДЕЛЬНОГО ГРАЖДАНИНА В </a:t>
            </a:r>
          </a:p>
          <a:p>
            <a:pPr algn="ctr"/>
            <a:r>
              <a:rPr lang="ru-RU" sz="2200" b="1" cap="all" dirty="0" smtClean="0">
                <a:ln w="900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БЮДЖЕТНОМ ПРОЦЕССЕ</a:t>
            </a:r>
            <a:endParaRPr lang="ru-RU" sz="2200" b="1" cap="all" dirty="0">
              <a:ln w="9000" cmpd="sng">
                <a:solidFill>
                  <a:schemeClr val="accent5">
                    <a:lumMod val="50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43240" y="1357298"/>
            <a:ext cx="5643570" cy="10156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Публичные слушания по  бюджету</a:t>
            </a:r>
          </a:p>
          <a:p>
            <a:pPr algn="ctr"/>
            <a:r>
              <a:rPr lang="ru-RU" sz="2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  </a:t>
            </a:r>
          </a:p>
          <a:p>
            <a:pPr algn="ctr"/>
            <a:r>
              <a:rPr lang="ru-RU" sz="2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sz="2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район» Курской области</a:t>
            </a:r>
            <a:endParaRPr lang="ru-RU" sz="20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868" y="2285992"/>
            <a:ext cx="5572132" cy="10156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Публичные слушания по отчету об</a:t>
            </a:r>
          </a:p>
          <a:p>
            <a:pPr algn="ctr"/>
            <a:r>
              <a:rPr lang="ru-RU" sz="2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исполнении бюджета муниципального района «</a:t>
            </a:r>
            <a:r>
              <a:rPr lang="ru-RU" sz="2000" b="1" dirty="0" err="1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Хомутовский</a:t>
            </a:r>
            <a:r>
              <a:rPr lang="ru-RU" sz="2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район» Курской области</a:t>
            </a:r>
            <a:endParaRPr lang="ru-RU" sz="20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галоч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71670" y="1357298"/>
            <a:ext cx="1071570" cy="714380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pic>
        <p:nvPicPr>
          <p:cNvPr id="12" name="Рисунок 11" descr="галочк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00298" y="2285992"/>
            <a:ext cx="1071570" cy="1000132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</p:pic>
      <p:sp>
        <p:nvSpPr>
          <p:cNvPr id="13" name="Скругленный прямоугольник 12"/>
          <p:cNvSpPr/>
          <p:nvPr/>
        </p:nvSpPr>
        <p:spPr>
          <a:xfrm>
            <a:off x="0" y="5000636"/>
            <a:ext cx="6715140" cy="18573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F51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Информация о дате и месте проведения публичных слушаний , проекты обсуждаемых документов публикуются на сайте  Администрации Хомутовского района Курской области</a:t>
            </a:r>
          </a:p>
          <a:p>
            <a:pPr algn="ctr"/>
            <a:r>
              <a:rPr lang="en-US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ru-RU" sz="2000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хомутовский-район.рф</a:t>
            </a:r>
            <a:endParaRPr lang="ru-RU" sz="20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v__TxdmIcLU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5108" y="5000636"/>
            <a:ext cx="2428892" cy="1857364"/>
          </a:xfrm>
          <a:prstGeom prst="roundRect">
            <a:avLst>
              <a:gd name="adj" fmla="val 16667"/>
            </a:avLst>
          </a:prstGeom>
          <a:ln>
            <a:solidFill>
              <a:srgbClr val="0F511F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 descr="hYTDrEmyXoM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100" y="2285992"/>
            <a:ext cx="1500166" cy="1214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depositphotos_33075905-Multicolored-people-sitting-at-a-round-tabl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42910" y="1357298"/>
            <a:ext cx="1428728" cy="857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Выноска 2 17"/>
          <p:cNvSpPr/>
          <p:nvPr/>
        </p:nvSpPr>
        <p:spPr>
          <a:xfrm>
            <a:off x="1928794" y="3500438"/>
            <a:ext cx="7215206" cy="1357322"/>
          </a:xfrm>
          <a:prstGeom prst="borderCallout2">
            <a:avLst>
              <a:gd name="adj1" fmla="val 48601"/>
              <a:gd name="adj2" fmla="val 437"/>
              <a:gd name="adj3" fmla="val 43867"/>
              <a:gd name="adj4" fmla="val -6078"/>
              <a:gd name="adj5" fmla="val 63368"/>
              <a:gd name="adj6" fmla="val -9485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Цели публичных слушаний: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 Достижение разумного баланса между возможностями бюджета и потребностями в расходах;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Развитие гласности и прозрачности бюджета;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Вовлечение населения в процесс формирования бюджета</a:t>
            </a:r>
            <a:r>
              <a:rPr lang="ru-RU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</a:rPr>
              <a:t>.</a:t>
            </a:r>
            <a:endParaRPr lang="ru-RU" dirty="0">
              <a:ln>
                <a:solidFill>
                  <a:srgbClr val="0F511F"/>
                </a:solidFill>
              </a:ln>
              <a:solidFill>
                <a:srgbClr val="0F511F"/>
              </a:solidFill>
            </a:endParaRPr>
          </a:p>
        </p:txBody>
      </p:sp>
      <p:pic>
        <p:nvPicPr>
          <p:cNvPr id="19" name="Рисунок 18" descr="rash-272x272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3500438"/>
            <a:ext cx="1285852" cy="1357322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4.jp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28794" y="214290"/>
            <a:ext cx="6560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БЮДЖЕТНАЯ ТЕРМИНОЛОГИЯ</a:t>
            </a:r>
            <a:endParaRPr lang="ru-RU" sz="32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0" y="1928802"/>
            <a:ext cx="2286016" cy="1128714"/>
          </a:xfrm>
          <a:prstGeom prst="ellipse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Выноска 1 7"/>
          <p:cNvSpPr/>
          <p:nvPr/>
        </p:nvSpPr>
        <p:spPr>
          <a:xfrm>
            <a:off x="3071802" y="857232"/>
            <a:ext cx="4714908" cy="1071570"/>
          </a:xfrm>
          <a:prstGeom prst="borderCallout1">
            <a:avLst>
              <a:gd name="adj1" fmla="val 20611"/>
              <a:gd name="adj2" fmla="val -280"/>
              <a:gd name="adj3" fmla="val 104276"/>
              <a:gd name="adj4" fmla="val -29565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Фонд денежных средств, предназначенный для финансирования функций местного самоуправления (местный уровень)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Выноска 1 9"/>
          <p:cNvSpPr/>
          <p:nvPr/>
        </p:nvSpPr>
        <p:spPr>
          <a:xfrm>
            <a:off x="3000364" y="2428868"/>
            <a:ext cx="4714908" cy="1214446"/>
          </a:xfrm>
          <a:prstGeom prst="borderCallout1">
            <a:avLst>
              <a:gd name="adj1" fmla="val 79178"/>
              <a:gd name="adj2" fmla="val 532"/>
              <a:gd name="adj3" fmla="val 44615"/>
              <a:gd name="adj4" fmla="val -2634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Представляет собой главный финансовый документ района, утверждаемый Представительным собранием Хомутовского  района Курской области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image_138491587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5272" y="2428868"/>
            <a:ext cx="1428728" cy="1214446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3" name="Рисунок 12" descr="images (8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5272" y="857232"/>
            <a:ext cx="1428728" cy="107157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5" name="Скругленный прямоугольник 24"/>
          <p:cNvSpPr/>
          <p:nvPr/>
        </p:nvSpPr>
        <p:spPr>
          <a:xfrm>
            <a:off x="571472" y="6072206"/>
            <a:ext cx="8572528" cy="78579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  Хомутовского района Курской области утверждается на 2019 год и плановый период 2020 и 2021 годов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Выноска 1 11"/>
          <p:cNvSpPr/>
          <p:nvPr/>
        </p:nvSpPr>
        <p:spPr>
          <a:xfrm>
            <a:off x="3000364" y="4071942"/>
            <a:ext cx="4714908" cy="642942"/>
          </a:xfrm>
          <a:prstGeom prst="borderCallout1">
            <a:avLst>
              <a:gd name="adj1" fmla="val 49937"/>
              <a:gd name="adj2" fmla="val -807"/>
              <a:gd name="adj3" fmla="val 50125"/>
              <a:gd name="adj4" fmla="val -3630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Имеет юридическую силу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Выноска 1 13"/>
          <p:cNvSpPr/>
          <p:nvPr/>
        </p:nvSpPr>
        <p:spPr>
          <a:xfrm>
            <a:off x="3000364" y="4929198"/>
            <a:ext cx="4714908" cy="612648"/>
          </a:xfrm>
          <a:prstGeom prst="borderCallout1">
            <a:avLst>
              <a:gd name="adj1" fmla="val 49937"/>
              <a:gd name="adj2" fmla="val -807"/>
              <a:gd name="adj3" fmla="val 50125"/>
              <a:gd name="adj4" fmla="val -3630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Администрация Хомутовского района Курской области организует его исполнение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213488" y="4143380"/>
            <a:ext cx="2143934" cy="794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Рисунок 26" descr="mo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715272" y="4071942"/>
            <a:ext cx="1428728" cy="642942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28794" y="214290"/>
            <a:ext cx="6560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БЮДЖЕТНАЯ ТЕРМИНОЛОГИЯ</a:t>
            </a:r>
            <a:endParaRPr lang="ru-RU" sz="32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285860"/>
            <a:ext cx="9144000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ДОХОДЫ – РАСХОДЫ  = ДЕФИЦИТ (ПРОФИЦИТ)</a:t>
            </a:r>
            <a:endParaRPr lang="ru-RU" sz="24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4465637" y="2035165"/>
            <a:ext cx="35719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4465637" y="2535231"/>
            <a:ext cx="35719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4465637" y="3106735"/>
            <a:ext cx="35719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4465637" y="3678239"/>
            <a:ext cx="35719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4465637" y="5464189"/>
            <a:ext cx="35719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4465637" y="4249743"/>
            <a:ext cx="35719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4465637" y="4749809"/>
            <a:ext cx="35719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00100" y="1928802"/>
            <a:ext cx="2820452" cy="6771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Дефицит</a:t>
            </a:r>
          </a:p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(расходы больше доходов)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00694" y="1928802"/>
            <a:ext cx="2774094" cy="6771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err="1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endParaRPr lang="ru-RU" sz="2000" b="1" dirty="0" smtClean="0">
              <a:ln>
                <a:solidFill>
                  <a:srgbClr val="FF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(доходы больше расходов)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2143108" y="2643182"/>
            <a:ext cx="484632" cy="35719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6786578" y="2643182"/>
            <a:ext cx="484632" cy="35719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C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85720" y="3071810"/>
            <a:ext cx="4071966" cy="92869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превышении расходов над доходами принимается решение об источниках покрытия дефицита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трелка вниз 22"/>
          <p:cNvSpPr/>
          <p:nvPr/>
        </p:nvSpPr>
        <p:spPr>
          <a:xfrm>
            <a:off x="1000100" y="4071942"/>
            <a:ext cx="484632" cy="35719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3214678" y="4071942"/>
            <a:ext cx="484632" cy="35719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57158" y="4500570"/>
            <a:ext cx="1785950" cy="114300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Кредиты из бюджета вышестоящего уровня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500298" y="4500570"/>
            <a:ext cx="1857388" cy="107157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Кредиты от кредитных организаций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857752" y="3071810"/>
            <a:ext cx="4071966" cy="92869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превышении  доходов над расходами принимается решение как их использовать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трелка вниз 27"/>
          <p:cNvSpPr/>
          <p:nvPr/>
        </p:nvSpPr>
        <p:spPr>
          <a:xfrm>
            <a:off x="6858016" y="4071942"/>
            <a:ext cx="484632" cy="35719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857752" y="4500570"/>
            <a:ext cx="4071966" cy="107157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Используется как источник покрытия дефицита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трелка влево 29"/>
          <p:cNvSpPr/>
          <p:nvPr/>
        </p:nvSpPr>
        <p:spPr>
          <a:xfrm>
            <a:off x="4429124" y="4714884"/>
            <a:ext cx="357190" cy="484632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0" y="6000768"/>
            <a:ext cx="9144000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ДОХОДЫ = РАСХОДЫ       СБАЛАНСИРОВАННЫЙ БЮДЖЕТ</a:t>
            </a:r>
            <a:endParaRPr lang="ru-RU" sz="24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Стрелка вправо 37"/>
          <p:cNvSpPr/>
          <p:nvPr/>
        </p:nvSpPr>
        <p:spPr>
          <a:xfrm>
            <a:off x="3428992" y="6000768"/>
            <a:ext cx="428628" cy="428628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54.jp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14414" y="0"/>
            <a:ext cx="6560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БЮДЖЕТНАЯ ТЕРМИНОЛОГИЯ</a:t>
            </a:r>
            <a:endParaRPr lang="ru-RU" sz="3200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ages (1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6644" y="0"/>
            <a:ext cx="1857356" cy="10715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497676" y="928670"/>
            <a:ext cx="76463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0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– поступающие в бюджет денежные средства</a:t>
            </a:r>
            <a:endParaRPr lang="ru-RU" sz="2000" dirty="0">
              <a:ln>
                <a:solidFill>
                  <a:srgbClr val="0F511F"/>
                </a:solidFill>
              </a:ln>
              <a:solidFill>
                <a:srgbClr val="0F511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503002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14422"/>
            <a:ext cx="2214546" cy="17145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643306" y="1643050"/>
            <a:ext cx="2143140" cy="5000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>
            <a:stCxn id="8" idx="2"/>
          </p:cNvCxnSpPr>
          <p:nvPr/>
        </p:nvCxnSpPr>
        <p:spPr>
          <a:xfrm rot="5400000">
            <a:off x="4536281" y="2321711"/>
            <a:ext cx="357190" cy="158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4966857" y="-609194"/>
            <a:ext cx="34668" cy="6253669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1679158" y="2678504"/>
            <a:ext cx="356396" cy="158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0" y="2857496"/>
            <a:ext cx="2571736" cy="4000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поступления от уплаты налогов установленных НК РФ:</a:t>
            </a:r>
          </a:p>
          <a:p>
            <a:pPr algn="ctr"/>
            <a:endParaRPr lang="ru-RU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-Налог на доходы физических лиц;</a:t>
            </a:r>
          </a:p>
          <a:p>
            <a:pPr algn="just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Единый налог на вмененный доход;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Государственная пошлина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857488" y="2857496"/>
            <a:ext cx="3571900" cy="4000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Неналоговые доходы – </a:t>
            </a:r>
            <a:r>
              <a:rPr lang="ru-RU" sz="16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поступления  от уплаты других пошлин и сборов, установленных законодательством РФ, а также штрафов за нарушение законодательства</a:t>
            </a: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1600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Доходы от использования имущества;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от оказания платных услуг;</a:t>
            </a:r>
          </a:p>
          <a:p>
            <a:pPr algn="just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Доходы от продажи материальных и нематериальных активов;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Штрафы, санкции, возмещение ущерба;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Прочие неналоговые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572264" y="2857496"/>
            <a:ext cx="2571736" cy="4000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- </a:t>
            </a:r>
            <a:r>
              <a:rPr lang="ru-RU" sz="1600" dirty="0" smtClean="0">
                <a:ln>
                  <a:solidFill>
                    <a:srgbClr val="0F511F"/>
                  </a:solidFill>
                </a:ln>
                <a:solidFill>
                  <a:srgbClr val="0F511F"/>
                </a:solidFill>
                <a:latin typeface="Times New Roman" pitchFamily="18" charset="0"/>
                <a:cs typeface="Times New Roman" pitchFamily="18" charset="0"/>
              </a:rPr>
              <a:t>поступления в бюджет на безвозмездной и безвозвратной основе из бюджетов других уровней</a:t>
            </a:r>
          </a:p>
          <a:p>
            <a:pPr algn="ctr"/>
            <a:endParaRPr lang="ru-RU" sz="1400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Дотации;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Субсидии;</a:t>
            </a:r>
          </a:p>
          <a:p>
            <a:pPr algn="just"/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Субвенции;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Иные межбюджетные трансферты;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Прочие безвозмездные поступления (спонсорские поступления от организаций, граждан)</a:t>
            </a:r>
            <a:endParaRPr lang="ru-RU" sz="1600" dirty="0">
              <a:ln>
                <a:solidFill>
                  <a:srgbClr val="002060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rot="5400000">
            <a:off x="4537472" y="2677710"/>
            <a:ext cx="356396" cy="158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7895058" y="2677710"/>
            <a:ext cx="356396" cy="1588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15445</TotalTime>
  <Words>6523</Words>
  <Application>Microsoft Office PowerPoint</Application>
  <PresentationFormat>Экран (4:3)</PresentationFormat>
  <Paragraphs>879</Paragraphs>
  <Slides>57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57</vt:i4>
      </vt:variant>
    </vt:vector>
  </HeadingPairs>
  <TitlesOfParts>
    <vt:vector size="5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Снецкое</dc:creator>
  <cp:lastModifiedBy>oem</cp:lastModifiedBy>
  <cp:revision>722</cp:revision>
  <dcterms:created xsi:type="dcterms:W3CDTF">2015-12-20T07:37:31Z</dcterms:created>
  <dcterms:modified xsi:type="dcterms:W3CDTF">2019-03-29T12:16:12Z</dcterms:modified>
</cp:coreProperties>
</file>